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8"/>
    <p:sldId id="257" r:id="rId29"/>
    <p:sldId id="258" r:id="rId30"/>
    <p:sldId id="259" r:id="rId31"/>
    <p:sldId id="260" r:id="rId32"/>
    <p:sldId id="261" r:id="rId3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alistoga" charset="1" panose="00000500000000000000"/>
      <p:regular r:id="rId10"/>
    </p:embeddedFont>
    <p:embeddedFont>
      <p:font typeface="Lexend Exa" charset="1" panose="00000000000000000000"/>
      <p:regular r:id="rId11"/>
    </p:embeddedFont>
    <p:embeddedFont>
      <p:font typeface="Open Sans" charset="1" panose="020B0606030504020204"/>
      <p:regular r:id="rId12"/>
    </p:embeddedFont>
    <p:embeddedFont>
      <p:font typeface="Open Sans Bold" charset="1" panose="020B0806030504020204"/>
      <p:regular r:id="rId13"/>
    </p:embeddedFont>
    <p:embeddedFont>
      <p:font typeface="Open Sans Italics" charset="1" panose="020B0606030504020204"/>
      <p:regular r:id="rId14"/>
    </p:embeddedFont>
    <p:embeddedFont>
      <p:font typeface="Open Sans Bold Italics" charset="1" panose="020B0806030504020204"/>
      <p:regular r:id="rId15"/>
    </p:embeddedFont>
    <p:embeddedFont>
      <p:font typeface="Open Sans Light" charset="1" panose="020B0306030504020204"/>
      <p:regular r:id="rId16"/>
    </p:embeddedFont>
    <p:embeddedFont>
      <p:font typeface="Open Sans Light Italics" charset="1" panose="020B0306030504020204"/>
      <p:regular r:id="rId17"/>
    </p:embeddedFont>
    <p:embeddedFont>
      <p:font typeface="Open Sans Ultra-Bold" charset="1" panose="00000000000000000000"/>
      <p:regular r:id="rId18"/>
    </p:embeddedFont>
    <p:embeddedFont>
      <p:font typeface="Open Sans Ultra-Bold Italics" charset="1" panose="00000000000000000000"/>
      <p:regular r:id="rId19"/>
    </p:embeddedFont>
    <p:embeddedFont>
      <p:font typeface="Be Vietnam" charset="1" panose="00000500000000000000"/>
      <p:regular r:id="rId20"/>
    </p:embeddedFont>
    <p:embeddedFont>
      <p:font typeface="Be Vietnam Italics" charset="1" panose="00000500000000000000"/>
      <p:regular r:id="rId21"/>
    </p:embeddedFont>
    <p:embeddedFont>
      <p:font typeface="Be Vietnam Thin" charset="1" panose="00000200000000000000"/>
      <p:regular r:id="rId22"/>
    </p:embeddedFont>
    <p:embeddedFont>
      <p:font typeface="Be Vietnam Thin Italics" charset="1" panose="00000300000000000000"/>
      <p:regular r:id="rId23"/>
    </p:embeddedFont>
    <p:embeddedFont>
      <p:font typeface="Be Vietnam Medium" charset="1" panose="00000600000000000000"/>
      <p:regular r:id="rId24"/>
    </p:embeddedFont>
    <p:embeddedFont>
      <p:font typeface="Be Vietnam Medium Italics" charset="1" panose="00000600000000000000"/>
      <p:regular r:id="rId25"/>
    </p:embeddedFont>
    <p:embeddedFont>
      <p:font typeface="Be Vietnam Ultra-Bold" charset="1" panose="00000900000000000000"/>
      <p:regular r:id="rId26"/>
    </p:embeddedFont>
    <p:embeddedFont>
      <p:font typeface="Be Vietnam Ultra-Bold Italics" charset="1" panose="000009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slides/slide1.xml" Type="http://schemas.openxmlformats.org/officeDocument/2006/relationships/slide"/><Relationship Id="rId29" Target="slides/slide2.xml" Type="http://schemas.openxmlformats.org/officeDocument/2006/relationships/slide"/><Relationship Id="rId3" Target="viewProps.xml" Type="http://schemas.openxmlformats.org/officeDocument/2006/relationships/viewProps"/><Relationship Id="rId30" Target="slides/slide3.xml" Type="http://schemas.openxmlformats.org/officeDocument/2006/relationships/slide"/><Relationship Id="rId31" Target="slides/slide4.xml" Type="http://schemas.openxmlformats.org/officeDocument/2006/relationships/slide"/><Relationship Id="rId32" Target="slides/slide5.xml" Type="http://schemas.openxmlformats.org/officeDocument/2006/relationships/slide"/><Relationship Id="rId33" Target="slides/slide6.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3CDFF"/>
        </a:solidFill>
      </p:bgPr>
    </p:bg>
    <p:spTree>
      <p:nvGrpSpPr>
        <p:cNvPr id="1" name=""/>
        <p:cNvGrpSpPr/>
        <p:nvPr/>
      </p:nvGrpSpPr>
      <p:grpSpPr>
        <a:xfrm>
          <a:off x="0" y="0"/>
          <a:ext cx="0" cy="0"/>
          <a:chOff x="0" y="0"/>
          <a:chExt cx="0" cy="0"/>
        </a:xfrm>
      </p:grpSpPr>
      <p:sp>
        <p:nvSpPr>
          <p:cNvPr name="Freeform 2" id="2"/>
          <p:cNvSpPr/>
          <p:nvPr/>
        </p:nvSpPr>
        <p:spPr>
          <a:xfrm flipH="false" flipV="false" rot="0">
            <a:off x="7943125" y="-34021"/>
            <a:ext cx="2401749" cy="2125442"/>
          </a:xfrm>
          <a:custGeom>
            <a:avLst/>
            <a:gdLst/>
            <a:ahLst/>
            <a:cxnLst/>
            <a:rect r="r" b="b" t="t" l="l"/>
            <a:pathLst>
              <a:path h="2125442" w="2401749">
                <a:moveTo>
                  <a:pt x="0" y="0"/>
                </a:moveTo>
                <a:lnTo>
                  <a:pt x="2401750" y="0"/>
                </a:lnTo>
                <a:lnTo>
                  <a:pt x="2401750" y="2125442"/>
                </a:lnTo>
                <a:lnTo>
                  <a:pt x="0" y="2125442"/>
                </a:lnTo>
                <a:lnTo>
                  <a:pt x="0" y="0"/>
                </a:lnTo>
                <a:close/>
              </a:path>
            </a:pathLst>
          </a:custGeom>
          <a:blipFill>
            <a:blip r:embed="rId2"/>
            <a:stretch>
              <a:fillRect l="0" t="0" r="0" b="0"/>
            </a:stretch>
          </a:blipFill>
        </p:spPr>
      </p:sp>
      <p:sp>
        <p:nvSpPr>
          <p:cNvPr name="TextBox 3" id="3"/>
          <p:cNvSpPr txBox="true"/>
          <p:nvPr/>
        </p:nvSpPr>
        <p:spPr>
          <a:xfrm rot="0">
            <a:off x="2606097" y="4991100"/>
            <a:ext cx="12349609" cy="1401438"/>
          </a:xfrm>
          <a:prstGeom prst="rect">
            <a:avLst/>
          </a:prstGeom>
        </p:spPr>
        <p:txBody>
          <a:bodyPr anchor="t" rtlCol="false" tIns="0" lIns="0" bIns="0" rIns="0">
            <a:spAutoFit/>
          </a:bodyPr>
          <a:lstStyle/>
          <a:p>
            <a:pPr algn="ctr">
              <a:lnSpc>
                <a:spcPts val="11480"/>
              </a:lnSpc>
            </a:pPr>
            <a:r>
              <a:rPr lang="en-US" sz="8200">
                <a:solidFill>
                  <a:srgbClr val="000000"/>
                </a:solidFill>
                <a:latin typeface="Calistoga"/>
              </a:rPr>
              <a:t>Resolucion 237, 320 y 321</a:t>
            </a:r>
          </a:p>
        </p:txBody>
      </p:sp>
      <p:sp>
        <p:nvSpPr>
          <p:cNvPr name="TextBox 4" id="4"/>
          <p:cNvSpPr txBox="true"/>
          <p:nvPr/>
        </p:nvSpPr>
        <p:spPr>
          <a:xfrm rot="0">
            <a:off x="11921622" y="8334692"/>
            <a:ext cx="6068169" cy="1780540"/>
          </a:xfrm>
          <a:prstGeom prst="rect">
            <a:avLst/>
          </a:prstGeom>
        </p:spPr>
        <p:txBody>
          <a:bodyPr anchor="t" rtlCol="false" tIns="0" lIns="0" bIns="0" rIns="0">
            <a:spAutoFit/>
          </a:bodyPr>
          <a:lstStyle/>
          <a:p>
            <a:pPr algn="just">
              <a:lnSpc>
                <a:spcPts val="4759"/>
              </a:lnSpc>
            </a:pPr>
            <a:r>
              <a:rPr lang="en-US" sz="3399">
                <a:solidFill>
                  <a:srgbClr val="000000"/>
                </a:solidFill>
                <a:latin typeface="Calistoga"/>
              </a:rPr>
              <a:t>Realizado por:</a:t>
            </a:r>
          </a:p>
          <a:p>
            <a:pPr algn="just">
              <a:lnSpc>
                <a:spcPts val="4759"/>
              </a:lnSpc>
            </a:pPr>
            <a:r>
              <a:rPr lang="en-US" sz="3399">
                <a:solidFill>
                  <a:srgbClr val="000000"/>
                </a:solidFill>
                <a:latin typeface="Calistoga"/>
              </a:rPr>
              <a:t>Ulises Hernandez 29.582.637</a:t>
            </a:r>
          </a:p>
          <a:p>
            <a:pPr algn="just">
              <a:lnSpc>
                <a:spcPts val="4759"/>
              </a:lnSpc>
            </a:pPr>
            <a:r>
              <a:rPr lang="en-US" sz="3399">
                <a:solidFill>
                  <a:srgbClr val="000000"/>
                </a:solidFill>
                <a:latin typeface="Calistoga"/>
              </a:rPr>
              <a:t>Abraham Jimenez 27.684.468</a:t>
            </a:r>
          </a:p>
        </p:txBody>
      </p:sp>
      <p:sp>
        <p:nvSpPr>
          <p:cNvPr name="TextBox 5" id="5"/>
          <p:cNvSpPr txBox="true"/>
          <p:nvPr/>
        </p:nvSpPr>
        <p:spPr>
          <a:xfrm rot="0">
            <a:off x="5576218" y="2149557"/>
            <a:ext cx="7135564" cy="1736913"/>
          </a:xfrm>
          <a:prstGeom prst="rect">
            <a:avLst/>
          </a:prstGeom>
        </p:spPr>
        <p:txBody>
          <a:bodyPr anchor="t" rtlCol="false" tIns="0" lIns="0" bIns="0" rIns="0">
            <a:spAutoFit/>
          </a:bodyPr>
          <a:lstStyle/>
          <a:p>
            <a:pPr algn="ctr">
              <a:lnSpc>
                <a:spcPts val="3489"/>
              </a:lnSpc>
            </a:pPr>
            <a:r>
              <a:rPr lang="en-US" sz="2492">
                <a:solidFill>
                  <a:srgbClr val="000000"/>
                </a:solidFill>
                <a:latin typeface="Calistoga"/>
              </a:rPr>
              <a:t>UNIVERSIDAD DE ORIENTE</a:t>
            </a:r>
          </a:p>
          <a:p>
            <a:pPr algn="ctr">
              <a:lnSpc>
                <a:spcPts val="3489"/>
              </a:lnSpc>
            </a:pPr>
            <a:r>
              <a:rPr lang="en-US" sz="2492">
                <a:solidFill>
                  <a:srgbClr val="000000"/>
                </a:solidFill>
                <a:latin typeface="Calistoga"/>
              </a:rPr>
              <a:t>NÚCLEO NUEVA ESPARTA</a:t>
            </a:r>
          </a:p>
          <a:p>
            <a:pPr algn="ctr">
              <a:lnSpc>
                <a:spcPts val="3489"/>
              </a:lnSpc>
            </a:pPr>
            <a:r>
              <a:rPr lang="en-US" sz="2492">
                <a:solidFill>
                  <a:srgbClr val="000000"/>
                </a:solidFill>
                <a:latin typeface="Calistoga"/>
              </a:rPr>
              <a:t>ESCUELA DE INGENIERÍA Y CIENCIAS APLICADAS</a:t>
            </a:r>
          </a:p>
          <a:p>
            <a:pPr algn="ctr">
              <a:lnSpc>
                <a:spcPts val="3489"/>
              </a:lnSpc>
            </a:pPr>
            <a:r>
              <a:rPr lang="en-US" sz="2492">
                <a:solidFill>
                  <a:srgbClr val="000000"/>
                </a:solidFill>
                <a:latin typeface="Calistoga"/>
              </a:rPr>
              <a:t>DEPARTAMENTO DE INFORMATICA</a:t>
            </a:r>
          </a:p>
        </p:txBody>
      </p:sp>
      <p:sp>
        <p:nvSpPr>
          <p:cNvPr name="TextBox 6" id="6"/>
          <p:cNvSpPr txBox="true"/>
          <p:nvPr/>
        </p:nvSpPr>
        <p:spPr>
          <a:xfrm rot="0">
            <a:off x="538281" y="8634730"/>
            <a:ext cx="2694236" cy="1180465"/>
          </a:xfrm>
          <a:prstGeom prst="rect">
            <a:avLst/>
          </a:prstGeom>
        </p:spPr>
        <p:txBody>
          <a:bodyPr anchor="t" rtlCol="false" tIns="0" lIns="0" bIns="0" rIns="0">
            <a:spAutoFit/>
          </a:bodyPr>
          <a:lstStyle/>
          <a:p>
            <a:pPr>
              <a:lnSpc>
                <a:spcPts val="4759"/>
              </a:lnSpc>
            </a:pPr>
            <a:r>
              <a:rPr lang="en-US" sz="3399">
                <a:solidFill>
                  <a:srgbClr val="000000"/>
                </a:solidFill>
                <a:latin typeface="Calistoga"/>
              </a:rPr>
              <a:t>Profesora:</a:t>
            </a:r>
          </a:p>
          <a:p>
            <a:pPr>
              <a:lnSpc>
                <a:spcPts val="4759"/>
              </a:lnSpc>
            </a:pPr>
            <a:r>
              <a:rPr lang="en-US" sz="3399">
                <a:solidFill>
                  <a:srgbClr val="000000"/>
                </a:solidFill>
                <a:latin typeface="Calistoga"/>
              </a:rPr>
              <a:t>Suhail Zabala</a:t>
            </a:r>
          </a:p>
        </p:txBody>
      </p:sp>
      <p:sp>
        <p:nvSpPr>
          <p:cNvPr name="Freeform 7" id="7"/>
          <p:cNvSpPr/>
          <p:nvPr/>
        </p:nvSpPr>
        <p:spPr>
          <a:xfrm flipH="false" flipV="false" rot="0">
            <a:off x="15128722" y="4701811"/>
            <a:ext cx="2130578" cy="1818981"/>
          </a:xfrm>
          <a:custGeom>
            <a:avLst/>
            <a:gdLst/>
            <a:ahLst/>
            <a:cxnLst/>
            <a:rect r="r" b="b" t="t" l="l"/>
            <a:pathLst>
              <a:path h="1818981" w="2130578">
                <a:moveTo>
                  <a:pt x="0" y="0"/>
                </a:moveTo>
                <a:lnTo>
                  <a:pt x="2130578" y="0"/>
                </a:lnTo>
                <a:lnTo>
                  <a:pt x="2130578" y="1818981"/>
                </a:lnTo>
                <a:lnTo>
                  <a:pt x="0" y="181898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true" flipV="false" rot="0">
            <a:off x="1028700" y="4701811"/>
            <a:ext cx="1319588" cy="1818981"/>
          </a:xfrm>
          <a:custGeom>
            <a:avLst/>
            <a:gdLst/>
            <a:ahLst/>
            <a:cxnLst/>
            <a:rect r="r" b="b" t="t" l="l"/>
            <a:pathLst>
              <a:path h="1818981" w="1319588">
                <a:moveTo>
                  <a:pt x="1319588" y="0"/>
                </a:moveTo>
                <a:lnTo>
                  <a:pt x="0" y="0"/>
                </a:lnTo>
                <a:lnTo>
                  <a:pt x="0" y="1818981"/>
                </a:lnTo>
                <a:lnTo>
                  <a:pt x="1319588" y="1818981"/>
                </a:lnTo>
                <a:lnTo>
                  <a:pt x="131958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3CDFF"/>
        </a:solidFill>
      </p:bgPr>
    </p:bg>
    <p:spTree>
      <p:nvGrpSpPr>
        <p:cNvPr id="1" name=""/>
        <p:cNvGrpSpPr/>
        <p:nvPr/>
      </p:nvGrpSpPr>
      <p:grpSpPr>
        <a:xfrm>
          <a:off x="0" y="0"/>
          <a:ext cx="0" cy="0"/>
          <a:chOff x="0" y="0"/>
          <a:chExt cx="0" cy="0"/>
        </a:xfrm>
      </p:grpSpPr>
      <p:sp>
        <p:nvSpPr>
          <p:cNvPr name="Freeform 2" id="2"/>
          <p:cNvSpPr/>
          <p:nvPr/>
        </p:nvSpPr>
        <p:spPr>
          <a:xfrm flipH="false" flipV="false" rot="0">
            <a:off x="15100108" y="142508"/>
            <a:ext cx="3029717" cy="1772385"/>
          </a:xfrm>
          <a:custGeom>
            <a:avLst/>
            <a:gdLst/>
            <a:ahLst/>
            <a:cxnLst/>
            <a:rect r="r" b="b" t="t" l="l"/>
            <a:pathLst>
              <a:path h="1772385" w="3029717">
                <a:moveTo>
                  <a:pt x="0" y="0"/>
                </a:moveTo>
                <a:lnTo>
                  <a:pt x="3029717" y="0"/>
                </a:lnTo>
                <a:lnTo>
                  <a:pt x="3029717" y="1772384"/>
                </a:lnTo>
                <a:lnTo>
                  <a:pt x="0" y="1772384"/>
                </a:lnTo>
                <a:lnTo>
                  <a:pt x="0" y="0"/>
                </a:lnTo>
                <a:close/>
              </a:path>
            </a:pathLst>
          </a:custGeom>
          <a:blipFill>
            <a:blip r:embed="rId2"/>
            <a:stretch>
              <a:fillRect l="0" t="0" r="0" b="0"/>
            </a:stretch>
          </a:blipFill>
        </p:spPr>
      </p:sp>
      <p:sp>
        <p:nvSpPr>
          <p:cNvPr name="TextBox 3" id="3"/>
          <p:cNvSpPr txBox="true"/>
          <p:nvPr/>
        </p:nvSpPr>
        <p:spPr>
          <a:xfrm rot="0">
            <a:off x="3554881" y="309245"/>
            <a:ext cx="11178239" cy="1976756"/>
          </a:xfrm>
          <a:prstGeom prst="rect">
            <a:avLst/>
          </a:prstGeom>
        </p:spPr>
        <p:txBody>
          <a:bodyPr anchor="t" rtlCol="false" tIns="0" lIns="0" bIns="0" rIns="0">
            <a:spAutoFit/>
          </a:bodyPr>
          <a:lstStyle/>
          <a:p>
            <a:pPr algn="ctr">
              <a:lnSpc>
                <a:spcPts val="3919"/>
              </a:lnSpc>
              <a:spcBef>
                <a:spcPct val="0"/>
              </a:spcBef>
            </a:pPr>
            <a:r>
              <a:rPr lang="en-US" sz="2799">
                <a:solidFill>
                  <a:srgbClr val="000000"/>
                </a:solidFill>
                <a:latin typeface="Lexend Exa"/>
              </a:rPr>
              <a:t>Resolución 237 mediante la cual se crea el Programa Científico-Tecnológico de Investigación denominado “Academia de Software Libre (ASL)” (2004)</a:t>
            </a:r>
          </a:p>
        </p:txBody>
      </p:sp>
      <p:sp>
        <p:nvSpPr>
          <p:cNvPr name="TextBox 4" id="4"/>
          <p:cNvSpPr txBox="true"/>
          <p:nvPr/>
        </p:nvSpPr>
        <p:spPr>
          <a:xfrm rot="0">
            <a:off x="1028700" y="3108014"/>
            <a:ext cx="3948559" cy="431800"/>
          </a:xfrm>
          <a:prstGeom prst="rect">
            <a:avLst/>
          </a:prstGeom>
        </p:spPr>
        <p:txBody>
          <a:bodyPr anchor="t" rtlCol="false" tIns="0" lIns="0" bIns="0" rIns="0">
            <a:spAutoFit/>
          </a:bodyPr>
          <a:lstStyle/>
          <a:p>
            <a:pPr algn="ctr">
              <a:lnSpc>
                <a:spcPts val="3500"/>
              </a:lnSpc>
            </a:pPr>
            <a:r>
              <a:rPr lang="en-US" sz="2500">
                <a:solidFill>
                  <a:srgbClr val="000000"/>
                </a:solidFill>
                <a:latin typeface="Open Sans"/>
              </a:rPr>
              <a:t>Fecha y Autoridad Emisora</a:t>
            </a:r>
          </a:p>
        </p:txBody>
      </p:sp>
      <p:sp>
        <p:nvSpPr>
          <p:cNvPr name="TextBox 5" id="5"/>
          <p:cNvSpPr txBox="true"/>
          <p:nvPr/>
        </p:nvSpPr>
        <p:spPr>
          <a:xfrm rot="0">
            <a:off x="6779753" y="2972106"/>
            <a:ext cx="4677576" cy="860425"/>
          </a:xfrm>
          <a:prstGeom prst="rect">
            <a:avLst/>
          </a:prstGeom>
        </p:spPr>
        <p:txBody>
          <a:bodyPr anchor="t" rtlCol="false" tIns="0" lIns="0" bIns="0" rIns="0">
            <a:spAutoFit/>
          </a:bodyPr>
          <a:lstStyle/>
          <a:p>
            <a:pPr algn="ctr">
              <a:lnSpc>
                <a:spcPts val="3499"/>
              </a:lnSpc>
            </a:pPr>
            <a:r>
              <a:rPr lang="en-US" sz="2499">
                <a:solidFill>
                  <a:srgbClr val="000000"/>
                </a:solidFill>
                <a:latin typeface="Open Sans"/>
              </a:rPr>
              <a:t>Creacion de la Academia de Software Libre</a:t>
            </a:r>
          </a:p>
        </p:txBody>
      </p:sp>
      <p:sp>
        <p:nvSpPr>
          <p:cNvPr name="TextBox 6" id="6"/>
          <p:cNvSpPr txBox="true"/>
          <p:nvPr/>
        </p:nvSpPr>
        <p:spPr>
          <a:xfrm rot="0">
            <a:off x="13042357" y="2972106"/>
            <a:ext cx="4115501" cy="860425"/>
          </a:xfrm>
          <a:prstGeom prst="rect">
            <a:avLst/>
          </a:prstGeom>
        </p:spPr>
        <p:txBody>
          <a:bodyPr anchor="t" rtlCol="false" tIns="0" lIns="0" bIns="0" rIns="0">
            <a:spAutoFit/>
          </a:bodyPr>
          <a:lstStyle/>
          <a:p>
            <a:pPr algn="ctr">
              <a:lnSpc>
                <a:spcPts val="3499"/>
              </a:lnSpc>
            </a:pPr>
            <a:r>
              <a:rPr lang="en-US" sz="2499">
                <a:solidFill>
                  <a:srgbClr val="000000"/>
                </a:solidFill>
                <a:latin typeface="Open Sans"/>
              </a:rPr>
              <a:t>Objetivos de la Academia de Software Libre</a:t>
            </a:r>
          </a:p>
        </p:txBody>
      </p:sp>
      <p:sp>
        <p:nvSpPr>
          <p:cNvPr name="TextBox 7" id="7"/>
          <p:cNvSpPr txBox="true"/>
          <p:nvPr/>
        </p:nvSpPr>
        <p:spPr>
          <a:xfrm rot="0">
            <a:off x="4092149" y="6933871"/>
            <a:ext cx="3084612" cy="422275"/>
          </a:xfrm>
          <a:prstGeom prst="rect">
            <a:avLst/>
          </a:prstGeom>
        </p:spPr>
        <p:txBody>
          <a:bodyPr anchor="t" rtlCol="false" tIns="0" lIns="0" bIns="0" rIns="0">
            <a:spAutoFit/>
          </a:bodyPr>
          <a:lstStyle/>
          <a:p>
            <a:pPr algn="ctr">
              <a:lnSpc>
                <a:spcPts val="3499"/>
              </a:lnSpc>
            </a:pPr>
            <a:r>
              <a:rPr lang="en-US" sz="2499">
                <a:solidFill>
                  <a:srgbClr val="000000"/>
                </a:solidFill>
                <a:latin typeface="Open Sans"/>
              </a:rPr>
              <a:t> Alcance y Operacion</a:t>
            </a:r>
          </a:p>
        </p:txBody>
      </p:sp>
      <p:sp>
        <p:nvSpPr>
          <p:cNvPr name="TextBox 8" id="8"/>
          <p:cNvSpPr txBox="true"/>
          <p:nvPr/>
        </p:nvSpPr>
        <p:spPr>
          <a:xfrm rot="0">
            <a:off x="11037688" y="6924346"/>
            <a:ext cx="3036689" cy="431800"/>
          </a:xfrm>
          <a:prstGeom prst="rect">
            <a:avLst/>
          </a:prstGeom>
        </p:spPr>
        <p:txBody>
          <a:bodyPr anchor="t" rtlCol="false" tIns="0" lIns="0" bIns="0" rIns="0">
            <a:spAutoFit/>
          </a:bodyPr>
          <a:lstStyle/>
          <a:p>
            <a:pPr algn="ctr">
              <a:lnSpc>
                <a:spcPts val="3500"/>
              </a:lnSpc>
            </a:pPr>
            <a:r>
              <a:rPr lang="en-US" sz="2500">
                <a:solidFill>
                  <a:srgbClr val="000000"/>
                </a:solidFill>
                <a:latin typeface="Open Sans"/>
              </a:rPr>
              <a:t>Impacto y Aplicacion</a:t>
            </a:r>
          </a:p>
        </p:txBody>
      </p:sp>
      <p:grpSp>
        <p:nvGrpSpPr>
          <p:cNvPr name="Group 9" id="9"/>
          <p:cNvGrpSpPr/>
          <p:nvPr/>
        </p:nvGrpSpPr>
        <p:grpSpPr>
          <a:xfrm rot="0">
            <a:off x="579681" y="3977964"/>
            <a:ext cx="4846597" cy="2852770"/>
            <a:chOff x="0" y="0"/>
            <a:chExt cx="1276470" cy="751347"/>
          </a:xfrm>
        </p:grpSpPr>
        <p:sp>
          <p:nvSpPr>
            <p:cNvPr name="Freeform 10" id="10"/>
            <p:cNvSpPr/>
            <p:nvPr/>
          </p:nvSpPr>
          <p:spPr>
            <a:xfrm flipH="false" flipV="false" rot="0">
              <a:off x="0" y="0"/>
              <a:ext cx="1276470" cy="751347"/>
            </a:xfrm>
            <a:custGeom>
              <a:avLst/>
              <a:gdLst/>
              <a:ahLst/>
              <a:cxnLst/>
              <a:rect r="r" b="b" t="t" l="l"/>
              <a:pathLst>
                <a:path h="751347" w="1276470">
                  <a:moveTo>
                    <a:pt x="81467" y="0"/>
                  </a:moveTo>
                  <a:lnTo>
                    <a:pt x="1195003" y="0"/>
                  </a:lnTo>
                  <a:cubicBezTo>
                    <a:pt x="1239996" y="0"/>
                    <a:pt x="1276470" y="36474"/>
                    <a:pt x="1276470" y="81467"/>
                  </a:cubicBezTo>
                  <a:lnTo>
                    <a:pt x="1276470" y="669880"/>
                  </a:lnTo>
                  <a:cubicBezTo>
                    <a:pt x="1276470" y="714873"/>
                    <a:pt x="1239996" y="751347"/>
                    <a:pt x="1195003" y="751347"/>
                  </a:cubicBezTo>
                  <a:lnTo>
                    <a:pt x="81467" y="751347"/>
                  </a:lnTo>
                  <a:cubicBezTo>
                    <a:pt x="36474" y="751347"/>
                    <a:pt x="0" y="714873"/>
                    <a:pt x="0" y="669880"/>
                  </a:cubicBezTo>
                  <a:lnTo>
                    <a:pt x="0" y="81467"/>
                  </a:lnTo>
                  <a:cubicBezTo>
                    <a:pt x="0" y="36474"/>
                    <a:pt x="36474" y="0"/>
                    <a:pt x="81467" y="0"/>
                  </a:cubicBezTo>
                  <a:close/>
                </a:path>
              </a:pathLst>
            </a:custGeom>
            <a:solidFill>
              <a:srgbClr val="D9D9D9"/>
            </a:solidFill>
          </p:spPr>
        </p:sp>
        <p:sp>
          <p:nvSpPr>
            <p:cNvPr name="TextBox 11" id="11"/>
            <p:cNvSpPr txBox="true"/>
            <p:nvPr/>
          </p:nvSpPr>
          <p:spPr>
            <a:xfrm>
              <a:off x="0" y="-28575"/>
              <a:ext cx="1276470" cy="779922"/>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3122744" y="7445520"/>
            <a:ext cx="4995335" cy="2459187"/>
            <a:chOff x="0" y="0"/>
            <a:chExt cx="1315644" cy="647687"/>
          </a:xfrm>
        </p:grpSpPr>
        <p:sp>
          <p:nvSpPr>
            <p:cNvPr name="Freeform 13" id="13"/>
            <p:cNvSpPr/>
            <p:nvPr/>
          </p:nvSpPr>
          <p:spPr>
            <a:xfrm flipH="false" flipV="false" rot="0">
              <a:off x="0" y="0"/>
              <a:ext cx="1315644" cy="647687"/>
            </a:xfrm>
            <a:custGeom>
              <a:avLst/>
              <a:gdLst/>
              <a:ahLst/>
              <a:cxnLst/>
              <a:rect r="r" b="b" t="t" l="l"/>
              <a:pathLst>
                <a:path h="647687" w="1315644">
                  <a:moveTo>
                    <a:pt x="79041" y="0"/>
                  </a:moveTo>
                  <a:lnTo>
                    <a:pt x="1236602" y="0"/>
                  </a:lnTo>
                  <a:cubicBezTo>
                    <a:pt x="1280256" y="0"/>
                    <a:pt x="1315644" y="35388"/>
                    <a:pt x="1315644" y="79041"/>
                  </a:cubicBezTo>
                  <a:lnTo>
                    <a:pt x="1315644" y="568646"/>
                  </a:lnTo>
                  <a:cubicBezTo>
                    <a:pt x="1315644" y="589609"/>
                    <a:pt x="1307316" y="609713"/>
                    <a:pt x="1292493" y="624536"/>
                  </a:cubicBezTo>
                  <a:cubicBezTo>
                    <a:pt x="1277670" y="639360"/>
                    <a:pt x="1257565" y="647687"/>
                    <a:pt x="1236602" y="647687"/>
                  </a:cubicBezTo>
                  <a:lnTo>
                    <a:pt x="79041" y="647687"/>
                  </a:lnTo>
                  <a:cubicBezTo>
                    <a:pt x="35388" y="647687"/>
                    <a:pt x="0" y="612299"/>
                    <a:pt x="0" y="568646"/>
                  </a:cubicBezTo>
                  <a:lnTo>
                    <a:pt x="0" y="79041"/>
                  </a:lnTo>
                  <a:cubicBezTo>
                    <a:pt x="0" y="35388"/>
                    <a:pt x="35388" y="0"/>
                    <a:pt x="79041" y="0"/>
                  </a:cubicBezTo>
                  <a:close/>
                </a:path>
              </a:pathLst>
            </a:custGeom>
            <a:solidFill>
              <a:srgbClr val="D9D9D9"/>
            </a:solidFill>
          </p:spPr>
        </p:sp>
        <p:sp>
          <p:nvSpPr>
            <p:cNvPr name="TextBox 14" id="14"/>
            <p:cNvSpPr txBox="true"/>
            <p:nvPr/>
          </p:nvSpPr>
          <p:spPr>
            <a:xfrm>
              <a:off x="0" y="-28575"/>
              <a:ext cx="1315644" cy="676262"/>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6382744" y="3977964"/>
            <a:ext cx="5471593" cy="2917807"/>
            <a:chOff x="0" y="0"/>
            <a:chExt cx="1441078" cy="768476"/>
          </a:xfrm>
        </p:grpSpPr>
        <p:sp>
          <p:nvSpPr>
            <p:cNvPr name="Freeform 16" id="16"/>
            <p:cNvSpPr/>
            <p:nvPr/>
          </p:nvSpPr>
          <p:spPr>
            <a:xfrm flipH="false" flipV="false" rot="0">
              <a:off x="0" y="0"/>
              <a:ext cx="1441078" cy="768476"/>
            </a:xfrm>
            <a:custGeom>
              <a:avLst/>
              <a:gdLst/>
              <a:ahLst/>
              <a:cxnLst/>
              <a:rect r="r" b="b" t="t" l="l"/>
              <a:pathLst>
                <a:path h="768476" w="1441078">
                  <a:moveTo>
                    <a:pt x="72161" y="0"/>
                  </a:moveTo>
                  <a:lnTo>
                    <a:pt x="1368916" y="0"/>
                  </a:lnTo>
                  <a:cubicBezTo>
                    <a:pt x="1388055" y="0"/>
                    <a:pt x="1406409" y="7603"/>
                    <a:pt x="1419942" y="21136"/>
                  </a:cubicBezTo>
                  <a:cubicBezTo>
                    <a:pt x="1433475" y="34668"/>
                    <a:pt x="1441078" y="53023"/>
                    <a:pt x="1441078" y="72161"/>
                  </a:cubicBezTo>
                  <a:lnTo>
                    <a:pt x="1441078" y="696314"/>
                  </a:lnTo>
                  <a:cubicBezTo>
                    <a:pt x="1441078" y="736168"/>
                    <a:pt x="1408770" y="768476"/>
                    <a:pt x="1368916" y="768476"/>
                  </a:cubicBezTo>
                  <a:lnTo>
                    <a:pt x="72161" y="768476"/>
                  </a:lnTo>
                  <a:cubicBezTo>
                    <a:pt x="32308" y="768476"/>
                    <a:pt x="0" y="736168"/>
                    <a:pt x="0" y="696314"/>
                  </a:cubicBezTo>
                  <a:lnTo>
                    <a:pt x="0" y="72161"/>
                  </a:lnTo>
                  <a:cubicBezTo>
                    <a:pt x="0" y="32308"/>
                    <a:pt x="32308" y="0"/>
                    <a:pt x="72161" y="0"/>
                  </a:cubicBezTo>
                  <a:close/>
                </a:path>
              </a:pathLst>
            </a:custGeom>
            <a:solidFill>
              <a:srgbClr val="D9D9D9"/>
            </a:solidFill>
          </p:spPr>
        </p:sp>
        <p:sp>
          <p:nvSpPr>
            <p:cNvPr name="TextBox 17" id="17"/>
            <p:cNvSpPr txBox="true"/>
            <p:nvPr/>
          </p:nvSpPr>
          <p:spPr>
            <a:xfrm>
              <a:off x="0" y="-28575"/>
              <a:ext cx="1441078" cy="797051"/>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2376901" y="4032556"/>
            <a:ext cx="5475128" cy="2806065"/>
            <a:chOff x="0" y="0"/>
            <a:chExt cx="1442009" cy="739046"/>
          </a:xfrm>
        </p:grpSpPr>
        <p:sp>
          <p:nvSpPr>
            <p:cNvPr name="Freeform 19" id="19"/>
            <p:cNvSpPr/>
            <p:nvPr/>
          </p:nvSpPr>
          <p:spPr>
            <a:xfrm flipH="false" flipV="false" rot="0">
              <a:off x="0" y="0"/>
              <a:ext cx="1442009" cy="739046"/>
            </a:xfrm>
            <a:custGeom>
              <a:avLst/>
              <a:gdLst/>
              <a:ahLst/>
              <a:cxnLst/>
              <a:rect r="r" b="b" t="t" l="l"/>
              <a:pathLst>
                <a:path h="739046" w="1442009">
                  <a:moveTo>
                    <a:pt x="72115" y="0"/>
                  </a:moveTo>
                  <a:lnTo>
                    <a:pt x="1369894" y="0"/>
                  </a:lnTo>
                  <a:cubicBezTo>
                    <a:pt x="1389020" y="0"/>
                    <a:pt x="1407363" y="7598"/>
                    <a:pt x="1420887" y="21122"/>
                  </a:cubicBezTo>
                  <a:cubicBezTo>
                    <a:pt x="1434411" y="34646"/>
                    <a:pt x="1442009" y="52989"/>
                    <a:pt x="1442009" y="72115"/>
                  </a:cubicBezTo>
                  <a:lnTo>
                    <a:pt x="1442009" y="666931"/>
                  </a:lnTo>
                  <a:cubicBezTo>
                    <a:pt x="1442009" y="686057"/>
                    <a:pt x="1434411" y="704400"/>
                    <a:pt x="1420887" y="717924"/>
                  </a:cubicBezTo>
                  <a:cubicBezTo>
                    <a:pt x="1407363" y="731448"/>
                    <a:pt x="1389020" y="739046"/>
                    <a:pt x="1369894" y="739046"/>
                  </a:cubicBezTo>
                  <a:lnTo>
                    <a:pt x="72115" y="739046"/>
                  </a:lnTo>
                  <a:cubicBezTo>
                    <a:pt x="52989" y="739046"/>
                    <a:pt x="34646" y="731448"/>
                    <a:pt x="21122" y="717924"/>
                  </a:cubicBezTo>
                  <a:cubicBezTo>
                    <a:pt x="7598" y="704400"/>
                    <a:pt x="0" y="686057"/>
                    <a:pt x="0" y="666931"/>
                  </a:cubicBezTo>
                  <a:lnTo>
                    <a:pt x="0" y="72115"/>
                  </a:lnTo>
                  <a:cubicBezTo>
                    <a:pt x="0" y="52989"/>
                    <a:pt x="7598" y="34646"/>
                    <a:pt x="21122" y="21122"/>
                  </a:cubicBezTo>
                  <a:cubicBezTo>
                    <a:pt x="34646" y="7598"/>
                    <a:pt x="52989" y="0"/>
                    <a:pt x="72115" y="0"/>
                  </a:cubicBezTo>
                  <a:close/>
                </a:path>
              </a:pathLst>
            </a:custGeom>
            <a:solidFill>
              <a:srgbClr val="D9D9D9"/>
            </a:solidFill>
          </p:spPr>
        </p:sp>
        <p:sp>
          <p:nvSpPr>
            <p:cNvPr name="TextBox 20" id="20"/>
            <p:cNvSpPr txBox="true"/>
            <p:nvPr/>
          </p:nvSpPr>
          <p:spPr>
            <a:xfrm>
              <a:off x="0" y="-28575"/>
              <a:ext cx="1442009" cy="767621"/>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9825452" y="7445520"/>
            <a:ext cx="5494015" cy="2459187"/>
            <a:chOff x="0" y="0"/>
            <a:chExt cx="1446983" cy="647687"/>
          </a:xfrm>
        </p:grpSpPr>
        <p:sp>
          <p:nvSpPr>
            <p:cNvPr name="Freeform 22" id="22"/>
            <p:cNvSpPr/>
            <p:nvPr/>
          </p:nvSpPr>
          <p:spPr>
            <a:xfrm flipH="false" flipV="false" rot="0">
              <a:off x="0" y="0"/>
              <a:ext cx="1446983" cy="647687"/>
            </a:xfrm>
            <a:custGeom>
              <a:avLst/>
              <a:gdLst/>
              <a:ahLst/>
              <a:cxnLst/>
              <a:rect r="r" b="b" t="t" l="l"/>
              <a:pathLst>
                <a:path h="647687" w="1446983">
                  <a:moveTo>
                    <a:pt x="71867" y="0"/>
                  </a:moveTo>
                  <a:lnTo>
                    <a:pt x="1375116" y="0"/>
                  </a:lnTo>
                  <a:cubicBezTo>
                    <a:pt x="1414807" y="0"/>
                    <a:pt x="1446983" y="32176"/>
                    <a:pt x="1446983" y="71867"/>
                  </a:cubicBezTo>
                  <a:lnTo>
                    <a:pt x="1446983" y="575820"/>
                  </a:lnTo>
                  <a:cubicBezTo>
                    <a:pt x="1446983" y="594881"/>
                    <a:pt x="1439412" y="613160"/>
                    <a:pt x="1425934" y="626638"/>
                  </a:cubicBezTo>
                  <a:cubicBezTo>
                    <a:pt x="1412456" y="640115"/>
                    <a:pt x="1394177" y="647687"/>
                    <a:pt x="1375116" y="647687"/>
                  </a:cubicBezTo>
                  <a:lnTo>
                    <a:pt x="71867" y="647687"/>
                  </a:lnTo>
                  <a:cubicBezTo>
                    <a:pt x="52807" y="647687"/>
                    <a:pt x="34527" y="640115"/>
                    <a:pt x="21049" y="626638"/>
                  </a:cubicBezTo>
                  <a:cubicBezTo>
                    <a:pt x="7572" y="613160"/>
                    <a:pt x="0" y="594881"/>
                    <a:pt x="0" y="575820"/>
                  </a:cubicBezTo>
                  <a:lnTo>
                    <a:pt x="0" y="71867"/>
                  </a:lnTo>
                  <a:cubicBezTo>
                    <a:pt x="0" y="52807"/>
                    <a:pt x="7572" y="34527"/>
                    <a:pt x="21049" y="21049"/>
                  </a:cubicBezTo>
                  <a:cubicBezTo>
                    <a:pt x="34527" y="7572"/>
                    <a:pt x="52807" y="0"/>
                    <a:pt x="71867" y="0"/>
                  </a:cubicBezTo>
                  <a:close/>
                </a:path>
              </a:pathLst>
            </a:custGeom>
            <a:solidFill>
              <a:srgbClr val="D9D9D9"/>
            </a:solidFill>
          </p:spPr>
        </p:sp>
        <p:sp>
          <p:nvSpPr>
            <p:cNvPr name="TextBox 23" id="23"/>
            <p:cNvSpPr txBox="true"/>
            <p:nvPr/>
          </p:nvSpPr>
          <p:spPr>
            <a:xfrm>
              <a:off x="0" y="-28575"/>
              <a:ext cx="1446983" cy="676262"/>
            </a:xfrm>
            <a:prstGeom prst="rect">
              <a:avLst/>
            </a:prstGeom>
          </p:spPr>
          <p:txBody>
            <a:bodyPr anchor="ctr" rtlCol="false" tIns="50800" lIns="50800" bIns="50800" rIns="50800"/>
            <a:lstStyle/>
            <a:p>
              <a:pPr algn="ctr">
                <a:lnSpc>
                  <a:spcPts val="2659"/>
                </a:lnSpc>
              </a:pPr>
            </a:p>
          </p:txBody>
        </p:sp>
      </p:grpSp>
      <p:sp>
        <p:nvSpPr>
          <p:cNvPr name="TextBox 24" id="24"/>
          <p:cNvSpPr txBox="true"/>
          <p:nvPr/>
        </p:nvSpPr>
        <p:spPr>
          <a:xfrm rot="0">
            <a:off x="825893" y="3994456"/>
            <a:ext cx="4354174" cy="2806700"/>
          </a:xfrm>
          <a:prstGeom prst="rect">
            <a:avLst/>
          </a:prstGeom>
        </p:spPr>
        <p:txBody>
          <a:bodyPr anchor="t" rtlCol="false" tIns="0" lIns="0" bIns="0" rIns="0">
            <a:spAutoFit/>
          </a:bodyPr>
          <a:lstStyle/>
          <a:p>
            <a:pPr algn="just">
              <a:lnSpc>
                <a:spcPts val="2799"/>
              </a:lnSpc>
              <a:spcBef>
                <a:spcPct val="0"/>
              </a:spcBef>
            </a:pPr>
            <a:r>
              <a:rPr lang="en-US" sz="1999">
                <a:solidFill>
                  <a:srgbClr val="000000"/>
                </a:solidFill>
                <a:latin typeface="Be Vietnam"/>
              </a:rPr>
              <a:t>La Resolución 237 fue emitida por el Ministerio de Ciencia y Tecnología de Venezuela en el año 2004. Esta resolución se enmarca en el impulso del gobierno venezolano para fomentar el desarrollo tecnológico y la promoción del software libre en el país.</a:t>
            </a:r>
          </a:p>
        </p:txBody>
      </p:sp>
      <p:sp>
        <p:nvSpPr>
          <p:cNvPr name="TextBox 25" id="25"/>
          <p:cNvSpPr txBox="true"/>
          <p:nvPr/>
        </p:nvSpPr>
        <p:spPr>
          <a:xfrm rot="0">
            <a:off x="6713990" y="4031921"/>
            <a:ext cx="4903425" cy="2806700"/>
          </a:xfrm>
          <a:prstGeom prst="rect">
            <a:avLst/>
          </a:prstGeom>
        </p:spPr>
        <p:txBody>
          <a:bodyPr anchor="t" rtlCol="false" tIns="0" lIns="0" bIns="0" rIns="0">
            <a:spAutoFit/>
          </a:bodyPr>
          <a:lstStyle/>
          <a:p>
            <a:pPr algn="just">
              <a:lnSpc>
                <a:spcPts val="2799"/>
              </a:lnSpc>
              <a:spcBef>
                <a:spcPct val="0"/>
              </a:spcBef>
            </a:pPr>
            <a:r>
              <a:rPr lang="en-US" sz="1999">
                <a:solidFill>
                  <a:srgbClr val="000000"/>
                </a:solidFill>
                <a:latin typeface="Be Vietnam"/>
              </a:rPr>
              <a:t>La resolución establece la creación de la Academia de Software Libre (ASL) como un programa científico-tecnológico de investigación. La ASL está destinada a promover el desarrollo de software libre en Venezuela, así como la formación de profesionales en este campo</a:t>
            </a:r>
          </a:p>
        </p:txBody>
      </p:sp>
      <p:sp>
        <p:nvSpPr>
          <p:cNvPr name="TextBox 26" id="26"/>
          <p:cNvSpPr txBox="true"/>
          <p:nvPr/>
        </p:nvSpPr>
        <p:spPr>
          <a:xfrm rot="0">
            <a:off x="12632474" y="4153841"/>
            <a:ext cx="4963981" cy="2647315"/>
          </a:xfrm>
          <a:prstGeom prst="rect">
            <a:avLst/>
          </a:prstGeom>
        </p:spPr>
        <p:txBody>
          <a:bodyPr anchor="t" rtlCol="false" tIns="0" lIns="0" bIns="0" rIns="0">
            <a:spAutoFit/>
          </a:bodyPr>
          <a:lstStyle/>
          <a:p>
            <a:pPr algn="just">
              <a:lnSpc>
                <a:spcPts val="2659"/>
              </a:lnSpc>
              <a:spcBef>
                <a:spcPct val="0"/>
              </a:spcBef>
            </a:pPr>
            <a:r>
              <a:rPr lang="en-US" sz="1899">
                <a:solidFill>
                  <a:srgbClr val="000000"/>
                </a:solidFill>
                <a:latin typeface="Be Vietnam"/>
              </a:rPr>
              <a:t>La resolución establece los objetivos principales de la ASL, que pueden incluir la promoción del uso y desarrollo de software libre en instituciones públicas y privadas, la capacitación de profesionales en el uso y desarrollo de software libre, la investigación en tecnologías de código abierto, entre otros.</a:t>
            </a:r>
          </a:p>
        </p:txBody>
      </p:sp>
      <p:sp>
        <p:nvSpPr>
          <p:cNvPr name="TextBox 27" id="27"/>
          <p:cNvSpPr txBox="true"/>
          <p:nvPr/>
        </p:nvSpPr>
        <p:spPr>
          <a:xfrm rot="0">
            <a:off x="3339471" y="7565696"/>
            <a:ext cx="4589969" cy="2313940"/>
          </a:xfrm>
          <a:prstGeom prst="rect">
            <a:avLst/>
          </a:prstGeom>
        </p:spPr>
        <p:txBody>
          <a:bodyPr anchor="t" rtlCol="false" tIns="0" lIns="0" bIns="0" rIns="0">
            <a:spAutoFit/>
          </a:bodyPr>
          <a:lstStyle/>
          <a:p>
            <a:pPr algn="just">
              <a:lnSpc>
                <a:spcPts val="2659"/>
              </a:lnSpc>
              <a:spcBef>
                <a:spcPct val="0"/>
              </a:spcBef>
            </a:pPr>
            <a:r>
              <a:rPr lang="en-US" sz="1899">
                <a:solidFill>
                  <a:srgbClr val="000000"/>
                </a:solidFill>
                <a:latin typeface="Be Vietnam"/>
              </a:rPr>
              <a:t>La resolución probablemente detalla el alcance de las actividades de la Academia de Software Libre, así como su estructura organizativa y los mecanismos de financiamiento y supervisión por parte del Ministerio de Ciencia y Tecnología.</a:t>
            </a:r>
          </a:p>
        </p:txBody>
      </p:sp>
      <p:sp>
        <p:nvSpPr>
          <p:cNvPr name="TextBox 28" id="28"/>
          <p:cNvSpPr txBox="true"/>
          <p:nvPr/>
        </p:nvSpPr>
        <p:spPr>
          <a:xfrm rot="0">
            <a:off x="10061576" y="7584746"/>
            <a:ext cx="4988913" cy="2313940"/>
          </a:xfrm>
          <a:prstGeom prst="rect">
            <a:avLst/>
          </a:prstGeom>
        </p:spPr>
        <p:txBody>
          <a:bodyPr anchor="t" rtlCol="false" tIns="0" lIns="0" bIns="0" rIns="0">
            <a:spAutoFit/>
          </a:bodyPr>
          <a:lstStyle/>
          <a:p>
            <a:pPr algn="just">
              <a:lnSpc>
                <a:spcPts val="2659"/>
              </a:lnSpc>
              <a:spcBef>
                <a:spcPct val="0"/>
              </a:spcBef>
            </a:pPr>
            <a:r>
              <a:rPr lang="en-US" sz="1899">
                <a:solidFill>
                  <a:srgbClr val="000000"/>
                </a:solidFill>
                <a:latin typeface="Be Vietnam"/>
              </a:rPr>
              <a:t>Desde su creación, la ASL podría haber tenido un impacto significativo en la promoción del software libre en Venezuela, así como en el desarrollo de capacidades en esta área entre profesionales y estudiantes de tecnología en el país.</a:t>
            </a:r>
          </a:p>
        </p:txBody>
      </p:sp>
      <p:sp>
        <p:nvSpPr>
          <p:cNvPr name="Freeform 29" id="29"/>
          <p:cNvSpPr/>
          <p:nvPr/>
        </p:nvSpPr>
        <p:spPr>
          <a:xfrm flipH="false" flipV="false" rot="0">
            <a:off x="672500" y="7815942"/>
            <a:ext cx="1713082" cy="1842023"/>
          </a:xfrm>
          <a:custGeom>
            <a:avLst/>
            <a:gdLst/>
            <a:ahLst/>
            <a:cxnLst/>
            <a:rect r="r" b="b" t="t" l="l"/>
            <a:pathLst>
              <a:path h="1842023" w="1713082">
                <a:moveTo>
                  <a:pt x="0" y="0"/>
                </a:moveTo>
                <a:lnTo>
                  <a:pt x="1713081" y="0"/>
                </a:lnTo>
                <a:lnTo>
                  <a:pt x="1713081" y="1842023"/>
                </a:lnTo>
                <a:lnTo>
                  <a:pt x="0" y="184202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3CDFF"/>
        </a:solidFill>
      </p:bgPr>
    </p:bg>
    <p:spTree>
      <p:nvGrpSpPr>
        <p:cNvPr id="1" name=""/>
        <p:cNvGrpSpPr/>
        <p:nvPr/>
      </p:nvGrpSpPr>
      <p:grpSpPr>
        <a:xfrm>
          <a:off x="0" y="0"/>
          <a:ext cx="0" cy="0"/>
          <a:chOff x="0" y="0"/>
          <a:chExt cx="0" cy="0"/>
        </a:xfrm>
      </p:grpSpPr>
      <p:grpSp>
        <p:nvGrpSpPr>
          <p:cNvPr name="Group 2" id="2"/>
          <p:cNvGrpSpPr/>
          <p:nvPr/>
        </p:nvGrpSpPr>
        <p:grpSpPr>
          <a:xfrm rot="0">
            <a:off x="6831739" y="4133748"/>
            <a:ext cx="4810110" cy="5451271"/>
            <a:chOff x="0" y="0"/>
            <a:chExt cx="1266860" cy="1435726"/>
          </a:xfrm>
        </p:grpSpPr>
        <p:sp>
          <p:nvSpPr>
            <p:cNvPr name="Freeform 3" id="3"/>
            <p:cNvSpPr/>
            <p:nvPr/>
          </p:nvSpPr>
          <p:spPr>
            <a:xfrm flipH="false" flipV="false" rot="0">
              <a:off x="0" y="0"/>
              <a:ext cx="1266860" cy="1435726"/>
            </a:xfrm>
            <a:custGeom>
              <a:avLst/>
              <a:gdLst/>
              <a:ahLst/>
              <a:cxnLst/>
              <a:rect r="r" b="b" t="t" l="l"/>
              <a:pathLst>
                <a:path h="1435726" w="1266860">
                  <a:moveTo>
                    <a:pt x="82085" y="0"/>
                  </a:moveTo>
                  <a:lnTo>
                    <a:pt x="1184775" y="0"/>
                  </a:lnTo>
                  <a:cubicBezTo>
                    <a:pt x="1206546" y="0"/>
                    <a:pt x="1227424" y="8648"/>
                    <a:pt x="1242818" y="24042"/>
                  </a:cubicBezTo>
                  <a:cubicBezTo>
                    <a:pt x="1258212" y="39436"/>
                    <a:pt x="1266860" y="60315"/>
                    <a:pt x="1266860" y="82085"/>
                  </a:cubicBezTo>
                  <a:lnTo>
                    <a:pt x="1266860" y="1353641"/>
                  </a:lnTo>
                  <a:cubicBezTo>
                    <a:pt x="1266860" y="1375411"/>
                    <a:pt x="1258212" y="1396290"/>
                    <a:pt x="1242818" y="1411684"/>
                  </a:cubicBezTo>
                  <a:cubicBezTo>
                    <a:pt x="1227424" y="1427078"/>
                    <a:pt x="1206546" y="1435726"/>
                    <a:pt x="1184775" y="1435726"/>
                  </a:cubicBezTo>
                  <a:lnTo>
                    <a:pt x="82085" y="1435726"/>
                  </a:lnTo>
                  <a:cubicBezTo>
                    <a:pt x="60315" y="1435726"/>
                    <a:pt x="39436" y="1427078"/>
                    <a:pt x="24042" y="1411684"/>
                  </a:cubicBezTo>
                  <a:cubicBezTo>
                    <a:pt x="8648" y="1396290"/>
                    <a:pt x="0" y="1375411"/>
                    <a:pt x="0" y="1353641"/>
                  </a:cubicBezTo>
                  <a:lnTo>
                    <a:pt x="0" y="82085"/>
                  </a:lnTo>
                  <a:cubicBezTo>
                    <a:pt x="0" y="60315"/>
                    <a:pt x="8648" y="39436"/>
                    <a:pt x="24042" y="24042"/>
                  </a:cubicBezTo>
                  <a:cubicBezTo>
                    <a:pt x="39436" y="8648"/>
                    <a:pt x="60315" y="0"/>
                    <a:pt x="82085" y="0"/>
                  </a:cubicBezTo>
                  <a:close/>
                </a:path>
              </a:pathLst>
            </a:custGeom>
            <a:solidFill>
              <a:srgbClr val="D9D9D9"/>
            </a:solidFill>
          </p:spPr>
        </p:sp>
        <p:sp>
          <p:nvSpPr>
            <p:cNvPr name="TextBox 4" id="4"/>
            <p:cNvSpPr txBox="true"/>
            <p:nvPr/>
          </p:nvSpPr>
          <p:spPr>
            <a:xfrm>
              <a:off x="0" y="-28575"/>
              <a:ext cx="1266860" cy="1464301"/>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246334" y="4133748"/>
            <a:ext cx="4810110" cy="5451271"/>
            <a:chOff x="0" y="0"/>
            <a:chExt cx="1266860" cy="1435726"/>
          </a:xfrm>
        </p:grpSpPr>
        <p:sp>
          <p:nvSpPr>
            <p:cNvPr name="Freeform 6" id="6"/>
            <p:cNvSpPr/>
            <p:nvPr/>
          </p:nvSpPr>
          <p:spPr>
            <a:xfrm flipH="false" flipV="false" rot="0">
              <a:off x="0" y="0"/>
              <a:ext cx="1266860" cy="1435726"/>
            </a:xfrm>
            <a:custGeom>
              <a:avLst/>
              <a:gdLst/>
              <a:ahLst/>
              <a:cxnLst/>
              <a:rect r="r" b="b" t="t" l="l"/>
              <a:pathLst>
                <a:path h="1435726" w="1266860">
                  <a:moveTo>
                    <a:pt x="82085" y="0"/>
                  </a:moveTo>
                  <a:lnTo>
                    <a:pt x="1184775" y="0"/>
                  </a:lnTo>
                  <a:cubicBezTo>
                    <a:pt x="1206546" y="0"/>
                    <a:pt x="1227424" y="8648"/>
                    <a:pt x="1242818" y="24042"/>
                  </a:cubicBezTo>
                  <a:cubicBezTo>
                    <a:pt x="1258212" y="39436"/>
                    <a:pt x="1266860" y="60315"/>
                    <a:pt x="1266860" y="82085"/>
                  </a:cubicBezTo>
                  <a:lnTo>
                    <a:pt x="1266860" y="1353641"/>
                  </a:lnTo>
                  <a:cubicBezTo>
                    <a:pt x="1266860" y="1375411"/>
                    <a:pt x="1258212" y="1396290"/>
                    <a:pt x="1242818" y="1411684"/>
                  </a:cubicBezTo>
                  <a:cubicBezTo>
                    <a:pt x="1227424" y="1427078"/>
                    <a:pt x="1206546" y="1435726"/>
                    <a:pt x="1184775" y="1435726"/>
                  </a:cubicBezTo>
                  <a:lnTo>
                    <a:pt x="82085" y="1435726"/>
                  </a:lnTo>
                  <a:cubicBezTo>
                    <a:pt x="60315" y="1435726"/>
                    <a:pt x="39436" y="1427078"/>
                    <a:pt x="24042" y="1411684"/>
                  </a:cubicBezTo>
                  <a:cubicBezTo>
                    <a:pt x="8648" y="1396290"/>
                    <a:pt x="0" y="1375411"/>
                    <a:pt x="0" y="1353641"/>
                  </a:cubicBezTo>
                  <a:lnTo>
                    <a:pt x="0" y="82085"/>
                  </a:lnTo>
                  <a:cubicBezTo>
                    <a:pt x="0" y="60315"/>
                    <a:pt x="8648" y="39436"/>
                    <a:pt x="24042" y="24042"/>
                  </a:cubicBezTo>
                  <a:cubicBezTo>
                    <a:pt x="39436" y="8648"/>
                    <a:pt x="60315" y="0"/>
                    <a:pt x="82085" y="0"/>
                  </a:cubicBezTo>
                  <a:close/>
                </a:path>
              </a:pathLst>
            </a:custGeom>
            <a:solidFill>
              <a:srgbClr val="D9D9D9"/>
            </a:solidFill>
          </p:spPr>
        </p:sp>
        <p:sp>
          <p:nvSpPr>
            <p:cNvPr name="TextBox 7" id="7"/>
            <p:cNvSpPr txBox="true"/>
            <p:nvPr/>
          </p:nvSpPr>
          <p:spPr>
            <a:xfrm>
              <a:off x="0" y="-28575"/>
              <a:ext cx="1266860" cy="1464301"/>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2449190" y="4124822"/>
            <a:ext cx="4810110" cy="5451271"/>
            <a:chOff x="0" y="0"/>
            <a:chExt cx="1266860" cy="1435726"/>
          </a:xfrm>
        </p:grpSpPr>
        <p:sp>
          <p:nvSpPr>
            <p:cNvPr name="Freeform 9" id="9"/>
            <p:cNvSpPr/>
            <p:nvPr/>
          </p:nvSpPr>
          <p:spPr>
            <a:xfrm flipH="false" flipV="false" rot="0">
              <a:off x="0" y="0"/>
              <a:ext cx="1266860" cy="1435726"/>
            </a:xfrm>
            <a:custGeom>
              <a:avLst/>
              <a:gdLst/>
              <a:ahLst/>
              <a:cxnLst/>
              <a:rect r="r" b="b" t="t" l="l"/>
              <a:pathLst>
                <a:path h="1435726" w="1266860">
                  <a:moveTo>
                    <a:pt x="82085" y="0"/>
                  </a:moveTo>
                  <a:lnTo>
                    <a:pt x="1184775" y="0"/>
                  </a:lnTo>
                  <a:cubicBezTo>
                    <a:pt x="1206546" y="0"/>
                    <a:pt x="1227424" y="8648"/>
                    <a:pt x="1242818" y="24042"/>
                  </a:cubicBezTo>
                  <a:cubicBezTo>
                    <a:pt x="1258212" y="39436"/>
                    <a:pt x="1266860" y="60315"/>
                    <a:pt x="1266860" y="82085"/>
                  </a:cubicBezTo>
                  <a:lnTo>
                    <a:pt x="1266860" y="1353641"/>
                  </a:lnTo>
                  <a:cubicBezTo>
                    <a:pt x="1266860" y="1375411"/>
                    <a:pt x="1258212" y="1396290"/>
                    <a:pt x="1242818" y="1411684"/>
                  </a:cubicBezTo>
                  <a:cubicBezTo>
                    <a:pt x="1227424" y="1427078"/>
                    <a:pt x="1206546" y="1435726"/>
                    <a:pt x="1184775" y="1435726"/>
                  </a:cubicBezTo>
                  <a:lnTo>
                    <a:pt x="82085" y="1435726"/>
                  </a:lnTo>
                  <a:cubicBezTo>
                    <a:pt x="60315" y="1435726"/>
                    <a:pt x="39436" y="1427078"/>
                    <a:pt x="24042" y="1411684"/>
                  </a:cubicBezTo>
                  <a:cubicBezTo>
                    <a:pt x="8648" y="1396290"/>
                    <a:pt x="0" y="1375411"/>
                    <a:pt x="0" y="1353641"/>
                  </a:cubicBezTo>
                  <a:lnTo>
                    <a:pt x="0" y="82085"/>
                  </a:lnTo>
                  <a:cubicBezTo>
                    <a:pt x="0" y="60315"/>
                    <a:pt x="8648" y="39436"/>
                    <a:pt x="24042" y="24042"/>
                  </a:cubicBezTo>
                  <a:cubicBezTo>
                    <a:pt x="39436" y="8648"/>
                    <a:pt x="60315" y="0"/>
                    <a:pt x="82085" y="0"/>
                  </a:cubicBezTo>
                  <a:close/>
                </a:path>
              </a:pathLst>
            </a:custGeom>
            <a:solidFill>
              <a:srgbClr val="D9D9D9"/>
            </a:solidFill>
          </p:spPr>
        </p:sp>
        <p:sp>
          <p:nvSpPr>
            <p:cNvPr name="TextBox 10" id="10"/>
            <p:cNvSpPr txBox="true"/>
            <p:nvPr/>
          </p:nvSpPr>
          <p:spPr>
            <a:xfrm>
              <a:off x="0" y="-28575"/>
              <a:ext cx="1266860" cy="1464301"/>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0">
            <a:off x="705468" y="682533"/>
            <a:ext cx="1363007" cy="1954132"/>
          </a:xfrm>
          <a:custGeom>
            <a:avLst/>
            <a:gdLst/>
            <a:ahLst/>
            <a:cxnLst/>
            <a:rect r="r" b="b" t="t" l="l"/>
            <a:pathLst>
              <a:path h="1954132" w="1363007">
                <a:moveTo>
                  <a:pt x="0" y="0"/>
                </a:moveTo>
                <a:lnTo>
                  <a:pt x="1363006" y="0"/>
                </a:lnTo>
                <a:lnTo>
                  <a:pt x="1363006" y="1954131"/>
                </a:lnTo>
                <a:lnTo>
                  <a:pt x="0" y="19541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5881085" y="682533"/>
            <a:ext cx="1551092" cy="1954132"/>
          </a:xfrm>
          <a:custGeom>
            <a:avLst/>
            <a:gdLst/>
            <a:ahLst/>
            <a:cxnLst/>
            <a:rect r="r" b="b" t="t" l="l"/>
            <a:pathLst>
              <a:path h="1954132" w="1551092">
                <a:moveTo>
                  <a:pt x="0" y="0"/>
                </a:moveTo>
                <a:lnTo>
                  <a:pt x="1551091" y="0"/>
                </a:lnTo>
                <a:lnTo>
                  <a:pt x="1551091" y="1954131"/>
                </a:lnTo>
                <a:lnTo>
                  <a:pt x="0" y="195413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6988816" y="4185045"/>
            <a:ext cx="4495956" cy="5283200"/>
          </a:xfrm>
          <a:prstGeom prst="rect">
            <a:avLst/>
          </a:prstGeom>
        </p:spPr>
        <p:txBody>
          <a:bodyPr anchor="t" rtlCol="false" tIns="0" lIns="0" bIns="0" rIns="0">
            <a:spAutoFit/>
          </a:bodyPr>
          <a:lstStyle/>
          <a:p>
            <a:pPr algn="just">
              <a:lnSpc>
                <a:spcPts val="2800"/>
              </a:lnSpc>
              <a:spcBef>
                <a:spcPct val="0"/>
              </a:spcBef>
            </a:pPr>
            <a:r>
              <a:rPr lang="en-US" sz="2000">
                <a:solidFill>
                  <a:srgbClr val="000000"/>
                </a:solidFill>
                <a:latin typeface="Be Vietnam"/>
              </a:rPr>
              <a:t>El Programa se desarrollará a través de los distintos</a:t>
            </a:r>
          </a:p>
          <a:p>
            <a:pPr algn="just">
              <a:lnSpc>
                <a:spcPts val="2800"/>
              </a:lnSpc>
              <a:spcBef>
                <a:spcPct val="0"/>
              </a:spcBef>
            </a:pPr>
            <a:r>
              <a:rPr lang="en-US" sz="2000">
                <a:solidFill>
                  <a:srgbClr val="000000"/>
                </a:solidFill>
                <a:latin typeface="Be Vietnam"/>
              </a:rPr>
              <a:t>centros de investigación tecnológica creados a tales fines, de</a:t>
            </a:r>
          </a:p>
          <a:p>
            <a:pPr algn="just">
              <a:lnSpc>
                <a:spcPts val="2800"/>
              </a:lnSpc>
              <a:spcBef>
                <a:spcPct val="0"/>
              </a:spcBef>
            </a:pPr>
            <a:r>
              <a:rPr lang="en-US" sz="2000">
                <a:solidFill>
                  <a:srgbClr val="000000"/>
                </a:solidFill>
                <a:latin typeface="Be Vietnam"/>
              </a:rPr>
              <a:t>manera progresiva y funcionará en las distintas dependencias</a:t>
            </a:r>
          </a:p>
          <a:p>
            <a:pPr algn="just">
              <a:lnSpc>
                <a:spcPts val="2800"/>
              </a:lnSpc>
              <a:spcBef>
                <a:spcPct val="0"/>
              </a:spcBef>
            </a:pPr>
            <a:r>
              <a:rPr lang="en-US" sz="2000">
                <a:solidFill>
                  <a:srgbClr val="000000"/>
                </a:solidFill>
                <a:latin typeface="Be Vietnam"/>
              </a:rPr>
              <a:t>regionales tanto descentralizadas como desconcentradas del</a:t>
            </a:r>
          </a:p>
          <a:p>
            <a:pPr algn="just">
              <a:lnSpc>
                <a:spcPts val="2800"/>
              </a:lnSpc>
              <a:spcBef>
                <a:spcPct val="0"/>
              </a:spcBef>
            </a:pPr>
            <a:r>
              <a:rPr lang="en-US" sz="2000">
                <a:solidFill>
                  <a:srgbClr val="000000"/>
                </a:solidFill>
                <a:latin typeface="Be Vietnam"/>
              </a:rPr>
              <a:t>Ministerio de Ciencia y Tecnología a nivel nacional, los cuales</a:t>
            </a:r>
          </a:p>
          <a:p>
            <a:pPr algn="just">
              <a:lnSpc>
                <a:spcPts val="2800"/>
              </a:lnSpc>
              <a:spcBef>
                <a:spcPct val="0"/>
              </a:spcBef>
            </a:pPr>
            <a:r>
              <a:rPr lang="en-US" sz="2000">
                <a:solidFill>
                  <a:srgbClr val="000000"/>
                </a:solidFill>
                <a:latin typeface="Be Vietnam"/>
              </a:rPr>
              <a:t>serán los encargados de la ejecución financiera y operativa de</a:t>
            </a:r>
          </a:p>
          <a:p>
            <a:pPr algn="just">
              <a:lnSpc>
                <a:spcPts val="2800"/>
              </a:lnSpc>
              <a:spcBef>
                <a:spcPct val="0"/>
              </a:spcBef>
            </a:pPr>
            <a:r>
              <a:rPr lang="en-US" sz="2000">
                <a:solidFill>
                  <a:srgbClr val="000000"/>
                </a:solidFill>
                <a:latin typeface="Be Vietnam"/>
              </a:rPr>
              <a:t>los Centros, de conformidad con los lineamientos que dicte el</a:t>
            </a:r>
          </a:p>
          <a:p>
            <a:pPr algn="just">
              <a:lnSpc>
                <a:spcPts val="2800"/>
              </a:lnSpc>
              <a:spcBef>
                <a:spcPct val="0"/>
              </a:spcBef>
            </a:pPr>
            <a:r>
              <a:rPr lang="en-US" sz="2000">
                <a:solidFill>
                  <a:srgbClr val="000000"/>
                </a:solidFill>
                <a:latin typeface="Be Vietnam"/>
              </a:rPr>
              <a:t>Ministerio.</a:t>
            </a:r>
          </a:p>
        </p:txBody>
      </p:sp>
      <p:sp>
        <p:nvSpPr>
          <p:cNvPr name="TextBox 14" id="14"/>
          <p:cNvSpPr txBox="true"/>
          <p:nvPr/>
        </p:nvSpPr>
        <p:spPr>
          <a:xfrm rot="0">
            <a:off x="3554881" y="637883"/>
            <a:ext cx="11178239" cy="1976756"/>
          </a:xfrm>
          <a:prstGeom prst="rect">
            <a:avLst/>
          </a:prstGeom>
        </p:spPr>
        <p:txBody>
          <a:bodyPr anchor="t" rtlCol="false" tIns="0" lIns="0" bIns="0" rIns="0">
            <a:spAutoFit/>
          </a:bodyPr>
          <a:lstStyle/>
          <a:p>
            <a:pPr algn="ctr">
              <a:lnSpc>
                <a:spcPts val="3919"/>
              </a:lnSpc>
              <a:spcBef>
                <a:spcPct val="0"/>
              </a:spcBef>
            </a:pPr>
            <a:r>
              <a:rPr lang="en-US" sz="2799">
                <a:solidFill>
                  <a:srgbClr val="000000"/>
                </a:solidFill>
                <a:latin typeface="Lexend Exa"/>
              </a:rPr>
              <a:t>Resolución 237 mediante la cual se crea el Programa Científico-Tecnológico de Investigación denominado “Academia de Software Libre (ASL)” (2004)</a:t>
            </a:r>
          </a:p>
        </p:txBody>
      </p:sp>
      <p:sp>
        <p:nvSpPr>
          <p:cNvPr name="TextBox 15" id="15"/>
          <p:cNvSpPr txBox="true"/>
          <p:nvPr/>
        </p:nvSpPr>
        <p:spPr>
          <a:xfrm rot="0">
            <a:off x="1868537" y="3156285"/>
            <a:ext cx="3364409"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Articulo 1.</a:t>
            </a:r>
          </a:p>
        </p:txBody>
      </p:sp>
      <p:sp>
        <p:nvSpPr>
          <p:cNvPr name="TextBox 16" id="16"/>
          <p:cNvSpPr txBox="true"/>
          <p:nvPr/>
        </p:nvSpPr>
        <p:spPr>
          <a:xfrm rot="0">
            <a:off x="7461796" y="3156285"/>
            <a:ext cx="3364409"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Articulo 2.</a:t>
            </a:r>
          </a:p>
        </p:txBody>
      </p:sp>
      <p:sp>
        <p:nvSpPr>
          <p:cNvPr name="TextBox 17" id="17"/>
          <p:cNvSpPr txBox="true"/>
          <p:nvPr/>
        </p:nvSpPr>
        <p:spPr>
          <a:xfrm rot="0">
            <a:off x="13050915" y="3156285"/>
            <a:ext cx="3364409"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Articulo 3.</a:t>
            </a:r>
          </a:p>
        </p:txBody>
      </p:sp>
      <p:sp>
        <p:nvSpPr>
          <p:cNvPr name="TextBox 18" id="18"/>
          <p:cNvSpPr txBox="true"/>
          <p:nvPr/>
        </p:nvSpPr>
        <p:spPr>
          <a:xfrm rot="0">
            <a:off x="1386971" y="4185046"/>
            <a:ext cx="4335819" cy="5283199"/>
          </a:xfrm>
          <a:prstGeom prst="rect">
            <a:avLst/>
          </a:prstGeom>
        </p:spPr>
        <p:txBody>
          <a:bodyPr anchor="t" rtlCol="false" tIns="0" lIns="0" bIns="0" rIns="0">
            <a:spAutoFit/>
          </a:bodyPr>
          <a:lstStyle/>
          <a:p>
            <a:pPr algn="just">
              <a:lnSpc>
                <a:spcPts val="2800"/>
              </a:lnSpc>
            </a:pPr>
            <a:r>
              <a:rPr lang="en-US" sz="2000">
                <a:solidFill>
                  <a:srgbClr val="000000"/>
                </a:solidFill>
                <a:latin typeface="Open Sans"/>
              </a:rPr>
              <a:t>Se crea el Programa Científico-Tecnológico de</a:t>
            </a:r>
          </a:p>
          <a:p>
            <a:pPr algn="just">
              <a:lnSpc>
                <a:spcPts val="2800"/>
              </a:lnSpc>
            </a:pPr>
            <a:r>
              <a:rPr lang="en-US" sz="2000">
                <a:solidFill>
                  <a:srgbClr val="000000"/>
                </a:solidFill>
                <a:latin typeface="Open Sans"/>
              </a:rPr>
              <a:t>Investigación denominado “Academia de Software Libre (ASL)”,</a:t>
            </a:r>
          </a:p>
          <a:p>
            <a:pPr algn="just">
              <a:lnSpc>
                <a:spcPts val="2800"/>
              </a:lnSpc>
            </a:pPr>
            <a:r>
              <a:rPr lang="en-US" sz="2000">
                <a:solidFill>
                  <a:srgbClr val="000000"/>
                </a:solidFill>
                <a:latin typeface="Open Sans"/>
              </a:rPr>
              <a:t>el cual tendrá por objeto promover la investigación, desarrollo,</a:t>
            </a:r>
          </a:p>
          <a:p>
            <a:pPr algn="just">
              <a:lnSpc>
                <a:spcPts val="2800"/>
              </a:lnSpc>
            </a:pPr>
            <a:r>
              <a:rPr lang="en-US" sz="2000">
                <a:solidFill>
                  <a:srgbClr val="000000"/>
                </a:solidFill>
                <a:latin typeface="Open Sans"/>
              </a:rPr>
              <a:t>innovación y formación en el área de Software Libre, con el</a:t>
            </a:r>
          </a:p>
          <a:p>
            <a:pPr algn="just">
              <a:lnSpc>
                <a:spcPts val="2800"/>
              </a:lnSpc>
            </a:pPr>
            <a:r>
              <a:rPr lang="en-US" sz="2000">
                <a:solidFill>
                  <a:srgbClr val="000000"/>
                </a:solidFill>
                <a:latin typeface="Open Sans"/>
              </a:rPr>
              <a:t>propósito de disponer de alta capacidad técnica y científica para</a:t>
            </a:r>
          </a:p>
          <a:p>
            <a:pPr algn="just">
              <a:lnSpc>
                <a:spcPts val="2800"/>
              </a:lnSpc>
            </a:pPr>
            <a:r>
              <a:rPr lang="en-US" sz="2000">
                <a:solidFill>
                  <a:srgbClr val="000000"/>
                </a:solidFill>
                <a:latin typeface="Open Sans"/>
              </a:rPr>
              <a:t>generar herramientas informáticas y ofrecer servicios</a:t>
            </a:r>
          </a:p>
          <a:p>
            <a:pPr algn="just">
              <a:lnSpc>
                <a:spcPts val="2800"/>
              </a:lnSpc>
            </a:pPr>
            <a:r>
              <a:rPr lang="en-US" sz="2000">
                <a:solidFill>
                  <a:srgbClr val="000000"/>
                </a:solidFill>
                <a:latin typeface="Open Sans"/>
              </a:rPr>
              <a:t>calificados en el área de las tecnologías de información y</a:t>
            </a:r>
          </a:p>
          <a:p>
            <a:pPr algn="just">
              <a:lnSpc>
                <a:spcPts val="2800"/>
              </a:lnSpc>
            </a:pPr>
            <a:r>
              <a:rPr lang="en-US" sz="2000">
                <a:solidFill>
                  <a:srgbClr val="000000"/>
                </a:solidFill>
                <a:latin typeface="Open Sans"/>
              </a:rPr>
              <a:t>comunicación.</a:t>
            </a:r>
          </a:p>
        </p:txBody>
      </p:sp>
      <p:sp>
        <p:nvSpPr>
          <p:cNvPr name="TextBox 19" id="19"/>
          <p:cNvSpPr txBox="true"/>
          <p:nvPr/>
        </p:nvSpPr>
        <p:spPr>
          <a:xfrm rot="0">
            <a:off x="12750797" y="4185045"/>
            <a:ext cx="3905833" cy="5283200"/>
          </a:xfrm>
          <a:prstGeom prst="rect">
            <a:avLst/>
          </a:prstGeom>
        </p:spPr>
        <p:txBody>
          <a:bodyPr anchor="t" rtlCol="false" tIns="0" lIns="0" bIns="0" rIns="0">
            <a:spAutoFit/>
          </a:bodyPr>
          <a:lstStyle/>
          <a:p>
            <a:pPr algn="just">
              <a:lnSpc>
                <a:spcPts val="2800"/>
              </a:lnSpc>
              <a:spcBef>
                <a:spcPct val="0"/>
              </a:spcBef>
            </a:pPr>
            <a:r>
              <a:rPr lang="en-US" sz="2000">
                <a:solidFill>
                  <a:srgbClr val="000000"/>
                </a:solidFill>
                <a:latin typeface="Be Vietnam"/>
              </a:rPr>
              <a:t>Para el cumplimiento del objeto de este Programa</a:t>
            </a:r>
          </a:p>
          <a:p>
            <a:pPr algn="just">
              <a:lnSpc>
                <a:spcPts val="2800"/>
              </a:lnSpc>
              <a:spcBef>
                <a:spcPct val="0"/>
              </a:spcBef>
            </a:pPr>
            <a:r>
              <a:rPr lang="en-US" sz="2000">
                <a:solidFill>
                  <a:srgbClr val="000000"/>
                </a:solidFill>
                <a:latin typeface="Be Vietnam"/>
              </a:rPr>
              <a:t>en los diferentes Centros, el Ministerio de Ciencia y Tecnología</a:t>
            </a:r>
          </a:p>
          <a:p>
            <a:pPr algn="just">
              <a:lnSpc>
                <a:spcPts val="2800"/>
              </a:lnSpc>
              <a:spcBef>
                <a:spcPct val="0"/>
              </a:spcBef>
            </a:pPr>
            <a:r>
              <a:rPr lang="en-US" sz="2000">
                <a:solidFill>
                  <a:srgbClr val="000000"/>
                </a:solidFill>
                <a:latin typeface="Be Vietnam"/>
              </a:rPr>
              <a:t>establecerá los acuerdos correspondientes con sus organismos</a:t>
            </a:r>
          </a:p>
          <a:p>
            <a:pPr algn="just">
              <a:lnSpc>
                <a:spcPts val="2800"/>
              </a:lnSpc>
              <a:spcBef>
                <a:spcPct val="0"/>
              </a:spcBef>
            </a:pPr>
            <a:r>
              <a:rPr lang="en-US" sz="2000">
                <a:solidFill>
                  <a:srgbClr val="000000"/>
                </a:solidFill>
                <a:latin typeface="Be Vietnam"/>
              </a:rPr>
              <a:t>adscritos a los fines de fijar las condiciones para el desarrollo</a:t>
            </a:r>
          </a:p>
          <a:p>
            <a:pPr algn="just">
              <a:lnSpc>
                <a:spcPts val="2800"/>
              </a:lnSpc>
              <a:spcBef>
                <a:spcPct val="0"/>
              </a:spcBef>
            </a:pPr>
            <a:r>
              <a:rPr lang="en-US" sz="2000">
                <a:solidFill>
                  <a:srgbClr val="000000"/>
                </a:solidFill>
                <a:latin typeface="Be Vietnam"/>
              </a:rPr>
              <a:t>del mismo según las actividades a ser desarrolladas en la</a:t>
            </a:r>
          </a:p>
          <a:p>
            <a:pPr algn="just">
              <a:lnSpc>
                <a:spcPts val="2800"/>
              </a:lnSpc>
              <a:spcBef>
                <a:spcPct val="0"/>
              </a:spcBef>
            </a:pPr>
            <a:r>
              <a:rPr lang="en-US" sz="2000">
                <a:solidFill>
                  <a:srgbClr val="000000"/>
                </a:solidFill>
                <a:latin typeface="Be Vietnam"/>
              </a:rPr>
              <a:t>ejecución de la presente Resolución.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3CDFF"/>
        </a:solidFill>
      </p:bgPr>
    </p:bg>
    <p:spTree>
      <p:nvGrpSpPr>
        <p:cNvPr id="1" name=""/>
        <p:cNvGrpSpPr/>
        <p:nvPr/>
      </p:nvGrpSpPr>
      <p:grpSpPr>
        <a:xfrm>
          <a:off x="0" y="0"/>
          <a:ext cx="0" cy="0"/>
          <a:chOff x="0" y="0"/>
          <a:chExt cx="0" cy="0"/>
        </a:xfrm>
      </p:grpSpPr>
      <p:grpSp>
        <p:nvGrpSpPr>
          <p:cNvPr name="Group 2" id="2"/>
          <p:cNvGrpSpPr/>
          <p:nvPr/>
        </p:nvGrpSpPr>
        <p:grpSpPr>
          <a:xfrm rot="0">
            <a:off x="817609" y="4864012"/>
            <a:ext cx="5337287" cy="3286086"/>
            <a:chOff x="0" y="0"/>
            <a:chExt cx="1405705" cy="865471"/>
          </a:xfrm>
        </p:grpSpPr>
        <p:sp>
          <p:nvSpPr>
            <p:cNvPr name="Freeform 3" id="3"/>
            <p:cNvSpPr/>
            <p:nvPr/>
          </p:nvSpPr>
          <p:spPr>
            <a:xfrm flipH="false" flipV="false" rot="0">
              <a:off x="0" y="0"/>
              <a:ext cx="1405705" cy="865471"/>
            </a:xfrm>
            <a:custGeom>
              <a:avLst/>
              <a:gdLst/>
              <a:ahLst/>
              <a:cxnLst/>
              <a:rect r="r" b="b" t="t" l="l"/>
              <a:pathLst>
                <a:path h="865471" w="1405705">
                  <a:moveTo>
                    <a:pt x="73977" y="0"/>
                  </a:moveTo>
                  <a:lnTo>
                    <a:pt x="1331728" y="0"/>
                  </a:lnTo>
                  <a:cubicBezTo>
                    <a:pt x="1372584" y="0"/>
                    <a:pt x="1405705" y="33121"/>
                    <a:pt x="1405705" y="73977"/>
                  </a:cubicBezTo>
                  <a:lnTo>
                    <a:pt x="1405705" y="791494"/>
                  </a:lnTo>
                  <a:cubicBezTo>
                    <a:pt x="1405705" y="811114"/>
                    <a:pt x="1397911" y="829930"/>
                    <a:pt x="1384038" y="843804"/>
                  </a:cubicBezTo>
                  <a:cubicBezTo>
                    <a:pt x="1370164" y="857677"/>
                    <a:pt x="1351348" y="865471"/>
                    <a:pt x="1331728" y="865471"/>
                  </a:cubicBezTo>
                  <a:lnTo>
                    <a:pt x="73977" y="865471"/>
                  </a:lnTo>
                  <a:cubicBezTo>
                    <a:pt x="33121" y="865471"/>
                    <a:pt x="0" y="832350"/>
                    <a:pt x="0" y="791494"/>
                  </a:cubicBezTo>
                  <a:lnTo>
                    <a:pt x="0" y="73977"/>
                  </a:lnTo>
                  <a:cubicBezTo>
                    <a:pt x="0" y="54357"/>
                    <a:pt x="7794" y="35541"/>
                    <a:pt x="21667" y="21667"/>
                  </a:cubicBezTo>
                  <a:cubicBezTo>
                    <a:pt x="35541" y="7794"/>
                    <a:pt x="54357" y="0"/>
                    <a:pt x="73977" y="0"/>
                  </a:cubicBezTo>
                  <a:close/>
                </a:path>
              </a:pathLst>
            </a:custGeom>
            <a:solidFill>
              <a:srgbClr val="D9D9D9"/>
            </a:solidFill>
          </p:spPr>
        </p:sp>
        <p:sp>
          <p:nvSpPr>
            <p:cNvPr name="TextBox 4" id="4"/>
            <p:cNvSpPr txBox="true"/>
            <p:nvPr/>
          </p:nvSpPr>
          <p:spPr>
            <a:xfrm>
              <a:off x="0" y="-28575"/>
              <a:ext cx="1405705" cy="894046"/>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2422124" y="4864012"/>
            <a:ext cx="5357944" cy="3286086"/>
            <a:chOff x="0" y="0"/>
            <a:chExt cx="1411146" cy="865471"/>
          </a:xfrm>
        </p:grpSpPr>
        <p:sp>
          <p:nvSpPr>
            <p:cNvPr name="Freeform 6" id="6"/>
            <p:cNvSpPr/>
            <p:nvPr/>
          </p:nvSpPr>
          <p:spPr>
            <a:xfrm flipH="false" flipV="false" rot="0">
              <a:off x="0" y="0"/>
              <a:ext cx="1411146" cy="865471"/>
            </a:xfrm>
            <a:custGeom>
              <a:avLst/>
              <a:gdLst/>
              <a:ahLst/>
              <a:cxnLst/>
              <a:rect r="r" b="b" t="t" l="l"/>
              <a:pathLst>
                <a:path h="865471" w="1411146">
                  <a:moveTo>
                    <a:pt x="73692" y="0"/>
                  </a:moveTo>
                  <a:lnTo>
                    <a:pt x="1337454" y="0"/>
                  </a:lnTo>
                  <a:cubicBezTo>
                    <a:pt x="1356998" y="0"/>
                    <a:pt x="1375742" y="7764"/>
                    <a:pt x="1389562" y="21584"/>
                  </a:cubicBezTo>
                  <a:cubicBezTo>
                    <a:pt x="1403382" y="35404"/>
                    <a:pt x="1411146" y="54148"/>
                    <a:pt x="1411146" y="73692"/>
                  </a:cubicBezTo>
                  <a:lnTo>
                    <a:pt x="1411146" y="791779"/>
                  </a:lnTo>
                  <a:cubicBezTo>
                    <a:pt x="1411146" y="811323"/>
                    <a:pt x="1403382" y="830067"/>
                    <a:pt x="1389562" y="843887"/>
                  </a:cubicBezTo>
                  <a:cubicBezTo>
                    <a:pt x="1375742" y="857707"/>
                    <a:pt x="1356998" y="865471"/>
                    <a:pt x="1337454" y="865471"/>
                  </a:cubicBezTo>
                  <a:lnTo>
                    <a:pt x="73692" y="865471"/>
                  </a:lnTo>
                  <a:cubicBezTo>
                    <a:pt x="54148" y="865471"/>
                    <a:pt x="35404" y="857707"/>
                    <a:pt x="21584" y="843887"/>
                  </a:cubicBezTo>
                  <a:cubicBezTo>
                    <a:pt x="7764" y="830067"/>
                    <a:pt x="0" y="811323"/>
                    <a:pt x="0" y="791779"/>
                  </a:cubicBezTo>
                  <a:lnTo>
                    <a:pt x="0" y="73692"/>
                  </a:lnTo>
                  <a:cubicBezTo>
                    <a:pt x="0" y="54148"/>
                    <a:pt x="7764" y="35404"/>
                    <a:pt x="21584" y="21584"/>
                  </a:cubicBezTo>
                  <a:cubicBezTo>
                    <a:pt x="35404" y="7764"/>
                    <a:pt x="54148" y="0"/>
                    <a:pt x="73692" y="0"/>
                  </a:cubicBezTo>
                  <a:close/>
                </a:path>
              </a:pathLst>
            </a:custGeom>
            <a:solidFill>
              <a:srgbClr val="D9D9D9"/>
            </a:solidFill>
          </p:spPr>
        </p:sp>
        <p:sp>
          <p:nvSpPr>
            <p:cNvPr name="TextBox 7" id="7"/>
            <p:cNvSpPr txBox="true"/>
            <p:nvPr/>
          </p:nvSpPr>
          <p:spPr>
            <a:xfrm>
              <a:off x="0" y="-28575"/>
              <a:ext cx="1411146" cy="89404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6738945" y="4836996"/>
            <a:ext cx="4810110" cy="4022359"/>
            <a:chOff x="0" y="0"/>
            <a:chExt cx="1266860" cy="1059387"/>
          </a:xfrm>
        </p:grpSpPr>
        <p:sp>
          <p:nvSpPr>
            <p:cNvPr name="Freeform 9" id="9"/>
            <p:cNvSpPr/>
            <p:nvPr/>
          </p:nvSpPr>
          <p:spPr>
            <a:xfrm flipH="false" flipV="false" rot="0">
              <a:off x="0" y="0"/>
              <a:ext cx="1266860" cy="1059387"/>
            </a:xfrm>
            <a:custGeom>
              <a:avLst/>
              <a:gdLst/>
              <a:ahLst/>
              <a:cxnLst/>
              <a:rect r="r" b="b" t="t" l="l"/>
              <a:pathLst>
                <a:path h="1059387" w="1266860">
                  <a:moveTo>
                    <a:pt x="82085" y="0"/>
                  </a:moveTo>
                  <a:lnTo>
                    <a:pt x="1184775" y="0"/>
                  </a:lnTo>
                  <a:cubicBezTo>
                    <a:pt x="1206546" y="0"/>
                    <a:pt x="1227424" y="8648"/>
                    <a:pt x="1242818" y="24042"/>
                  </a:cubicBezTo>
                  <a:cubicBezTo>
                    <a:pt x="1258212" y="39436"/>
                    <a:pt x="1266860" y="60315"/>
                    <a:pt x="1266860" y="82085"/>
                  </a:cubicBezTo>
                  <a:lnTo>
                    <a:pt x="1266860" y="977302"/>
                  </a:lnTo>
                  <a:cubicBezTo>
                    <a:pt x="1266860" y="1022636"/>
                    <a:pt x="1230110" y="1059387"/>
                    <a:pt x="1184775" y="1059387"/>
                  </a:cubicBezTo>
                  <a:lnTo>
                    <a:pt x="82085" y="1059387"/>
                  </a:lnTo>
                  <a:cubicBezTo>
                    <a:pt x="60315" y="1059387"/>
                    <a:pt x="39436" y="1050738"/>
                    <a:pt x="24042" y="1035345"/>
                  </a:cubicBezTo>
                  <a:cubicBezTo>
                    <a:pt x="8648" y="1019951"/>
                    <a:pt x="0" y="999072"/>
                    <a:pt x="0" y="977302"/>
                  </a:cubicBezTo>
                  <a:lnTo>
                    <a:pt x="0" y="82085"/>
                  </a:lnTo>
                  <a:cubicBezTo>
                    <a:pt x="0" y="60315"/>
                    <a:pt x="8648" y="39436"/>
                    <a:pt x="24042" y="24042"/>
                  </a:cubicBezTo>
                  <a:cubicBezTo>
                    <a:pt x="39436" y="8648"/>
                    <a:pt x="60315" y="0"/>
                    <a:pt x="82085" y="0"/>
                  </a:cubicBezTo>
                  <a:close/>
                </a:path>
              </a:pathLst>
            </a:custGeom>
            <a:solidFill>
              <a:srgbClr val="D9D9D9"/>
            </a:solidFill>
          </p:spPr>
        </p:sp>
        <p:sp>
          <p:nvSpPr>
            <p:cNvPr name="TextBox 10" id="10"/>
            <p:cNvSpPr txBox="true"/>
            <p:nvPr/>
          </p:nvSpPr>
          <p:spPr>
            <a:xfrm>
              <a:off x="0" y="-28575"/>
              <a:ext cx="1266860" cy="1087962"/>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0">
            <a:off x="2712595" y="8322646"/>
            <a:ext cx="1972393" cy="1871308"/>
          </a:xfrm>
          <a:custGeom>
            <a:avLst/>
            <a:gdLst/>
            <a:ahLst/>
            <a:cxnLst/>
            <a:rect r="r" b="b" t="t" l="l"/>
            <a:pathLst>
              <a:path h="1871308" w="1972393">
                <a:moveTo>
                  <a:pt x="0" y="0"/>
                </a:moveTo>
                <a:lnTo>
                  <a:pt x="1972393" y="0"/>
                </a:lnTo>
                <a:lnTo>
                  <a:pt x="1972393" y="1871308"/>
                </a:lnTo>
                <a:lnTo>
                  <a:pt x="0" y="1871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5477205" y="8536104"/>
            <a:ext cx="2081303" cy="1750896"/>
          </a:xfrm>
          <a:custGeom>
            <a:avLst/>
            <a:gdLst/>
            <a:ahLst/>
            <a:cxnLst/>
            <a:rect r="r" b="b" t="t" l="l"/>
            <a:pathLst>
              <a:path h="1750896" w="2081303">
                <a:moveTo>
                  <a:pt x="0" y="0"/>
                </a:moveTo>
                <a:lnTo>
                  <a:pt x="2081303" y="0"/>
                </a:lnTo>
                <a:lnTo>
                  <a:pt x="2081303" y="1750896"/>
                </a:lnTo>
                <a:lnTo>
                  <a:pt x="0" y="17508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2108885" y="701757"/>
            <a:ext cx="13907268" cy="1144906"/>
          </a:xfrm>
          <a:prstGeom prst="rect">
            <a:avLst/>
          </a:prstGeom>
        </p:spPr>
        <p:txBody>
          <a:bodyPr anchor="t" rtlCol="false" tIns="0" lIns="0" bIns="0" rIns="0">
            <a:spAutoFit/>
          </a:bodyPr>
          <a:lstStyle/>
          <a:p>
            <a:pPr algn="ctr">
              <a:lnSpc>
                <a:spcPts val="4619"/>
              </a:lnSpc>
              <a:spcBef>
                <a:spcPct val="0"/>
              </a:spcBef>
            </a:pPr>
            <a:r>
              <a:rPr lang="en-US" sz="3299">
                <a:solidFill>
                  <a:srgbClr val="000000"/>
                </a:solidFill>
                <a:latin typeface="Be Vietnam"/>
              </a:rPr>
              <a:t>Resolución 320 a través de la cual se  generan las Políticas de Seguridad Informática (2006) </a:t>
            </a:r>
          </a:p>
        </p:txBody>
      </p:sp>
      <p:sp>
        <p:nvSpPr>
          <p:cNvPr name="TextBox 14" id="14"/>
          <p:cNvSpPr txBox="true"/>
          <p:nvPr/>
        </p:nvSpPr>
        <p:spPr>
          <a:xfrm rot="0">
            <a:off x="981075" y="5169110"/>
            <a:ext cx="5060153" cy="2647315"/>
          </a:xfrm>
          <a:prstGeom prst="rect">
            <a:avLst/>
          </a:prstGeom>
        </p:spPr>
        <p:txBody>
          <a:bodyPr anchor="t" rtlCol="false" tIns="0" lIns="0" bIns="0" rIns="0">
            <a:spAutoFit/>
          </a:bodyPr>
          <a:lstStyle/>
          <a:p>
            <a:pPr algn="just">
              <a:lnSpc>
                <a:spcPts val="2659"/>
              </a:lnSpc>
              <a:spcBef>
                <a:spcPct val="0"/>
              </a:spcBef>
            </a:pPr>
            <a:r>
              <a:rPr lang="en-US" sz="1899">
                <a:solidFill>
                  <a:srgbClr val="000000"/>
                </a:solidFill>
                <a:latin typeface="Be Vietnam"/>
              </a:rPr>
              <a:t>Resolución Nº 320 de fecha 2 de enero de 2006, por la cual se establece que el Ministerio de Ciencia y Tecnología dictaminará las políticas, normas y procedimientos de Seguridad Informática física y lógica, en los bienes informáticos de los Órganos y Entes de la Administración Pública</a:t>
            </a:r>
          </a:p>
        </p:txBody>
      </p:sp>
      <p:sp>
        <p:nvSpPr>
          <p:cNvPr name="TextBox 15" id="15"/>
          <p:cNvSpPr txBox="true"/>
          <p:nvPr/>
        </p:nvSpPr>
        <p:spPr>
          <a:xfrm rot="0">
            <a:off x="10236335" y="3775534"/>
            <a:ext cx="9525" cy="313690"/>
          </a:xfrm>
          <a:prstGeom prst="rect">
            <a:avLst/>
          </a:prstGeom>
        </p:spPr>
        <p:txBody>
          <a:bodyPr anchor="t" rtlCol="false" tIns="0" lIns="0" bIns="0" rIns="0">
            <a:spAutoFit/>
          </a:bodyPr>
          <a:lstStyle/>
          <a:p>
            <a:pPr algn="ctr">
              <a:lnSpc>
                <a:spcPts val="2659"/>
              </a:lnSpc>
              <a:spcBef>
                <a:spcPct val="0"/>
              </a:spcBef>
            </a:pPr>
          </a:p>
        </p:txBody>
      </p:sp>
      <p:sp>
        <p:nvSpPr>
          <p:cNvPr name="TextBox 16" id="16"/>
          <p:cNvSpPr txBox="true"/>
          <p:nvPr/>
        </p:nvSpPr>
        <p:spPr>
          <a:xfrm rot="0">
            <a:off x="2210312" y="3498674"/>
            <a:ext cx="2326481"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Creada</a:t>
            </a:r>
          </a:p>
        </p:txBody>
      </p:sp>
      <p:sp>
        <p:nvSpPr>
          <p:cNvPr name="TextBox 17" id="17"/>
          <p:cNvSpPr txBox="true"/>
          <p:nvPr/>
        </p:nvSpPr>
        <p:spPr>
          <a:xfrm rot="0">
            <a:off x="12648460" y="4977995"/>
            <a:ext cx="4910048" cy="2980690"/>
          </a:xfrm>
          <a:prstGeom prst="rect">
            <a:avLst/>
          </a:prstGeom>
        </p:spPr>
        <p:txBody>
          <a:bodyPr anchor="t" rtlCol="false" tIns="0" lIns="0" bIns="0" rIns="0">
            <a:spAutoFit/>
          </a:bodyPr>
          <a:lstStyle/>
          <a:p>
            <a:pPr algn="just">
              <a:lnSpc>
                <a:spcPts val="2659"/>
              </a:lnSpc>
              <a:spcBef>
                <a:spcPct val="0"/>
              </a:spcBef>
            </a:pPr>
            <a:r>
              <a:rPr lang="en-US" sz="1899">
                <a:solidFill>
                  <a:srgbClr val="000000"/>
                </a:solidFill>
                <a:latin typeface="Be Vietnam"/>
              </a:rPr>
              <a:t>La emisión de esta resolución refleja el reconocimiento de que la seguridad informática es un aspecto fundamental de la gestión y operación efectiva de los sistemas de información en el ámbito gubernamental, especialmente en un entorno donde la información y la tecnología desempeñan un papel cada vez más crítico.</a:t>
            </a:r>
          </a:p>
        </p:txBody>
      </p:sp>
      <p:sp>
        <p:nvSpPr>
          <p:cNvPr name="TextBox 18" id="18"/>
          <p:cNvSpPr txBox="true"/>
          <p:nvPr/>
        </p:nvSpPr>
        <p:spPr>
          <a:xfrm rot="0">
            <a:off x="6913132" y="4972367"/>
            <a:ext cx="4461736" cy="3647440"/>
          </a:xfrm>
          <a:prstGeom prst="rect">
            <a:avLst/>
          </a:prstGeom>
        </p:spPr>
        <p:txBody>
          <a:bodyPr anchor="t" rtlCol="false" tIns="0" lIns="0" bIns="0" rIns="0">
            <a:spAutoFit/>
          </a:bodyPr>
          <a:lstStyle/>
          <a:p>
            <a:pPr algn="just">
              <a:lnSpc>
                <a:spcPts val="2659"/>
              </a:lnSpc>
            </a:pPr>
            <a:r>
              <a:rPr lang="en-US" sz="1899">
                <a:solidFill>
                  <a:srgbClr val="000000"/>
                </a:solidFill>
                <a:latin typeface="Be Vietnam"/>
              </a:rPr>
              <a:t>La resolución asigna al Ministerio de Ciencia y Tecnología la responsabilidad de dictaminar las políticas, normas y procedimientos de seguridad informática. Esto sugiere un reconocimiento por parte del gobierno de la importancia de la seguridad de la información y la necesidad de contar con un enfoque centralizado para establecer y supervisar las medidas de seguridad.</a:t>
            </a:r>
          </a:p>
        </p:txBody>
      </p:sp>
      <p:sp>
        <p:nvSpPr>
          <p:cNvPr name="TextBox 19" id="19"/>
          <p:cNvSpPr txBox="true"/>
          <p:nvPr/>
        </p:nvSpPr>
        <p:spPr>
          <a:xfrm rot="0">
            <a:off x="6295023" y="3141744"/>
            <a:ext cx="5534992" cy="1552695"/>
          </a:xfrm>
          <a:prstGeom prst="rect">
            <a:avLst/>
          </a:prstGeom>
        </p:spPr>
        <p:txBody>
          <a:bodyPr anchor="t" rtlCol="false" tIns="0" lIns="0" bIns="0" rIns="0">
            <a:spAutoFit/>
          </a:bodyPr>
          <a:lstStyle/>
          <a:p>
            <a:pPr algn="ctr">
              <a:lnSpc>
                <a:spcPts val="4193"/>
              </a:lnSpc>
            </a:pPr>
            <a:r>
              <a:rPr lang="en-US" sz="2995">
                <a:solidFill>
                  <a:srgbClr val="000000"/>
                </a:solidFill>
                <a:latin typeface="Open Sans Bold"/>
              </a:rPr>
              <a:t>Responsabilidad del Ministerio de Ciencia y Tecnología</a:t>
            </a:r>
          </a:p>
        </p:txBody>
      </p:sp>
      <p:sp>
        <p:nvSpPr>
          <p:cNvPr name="TextBox 20" id="20"/>
          <p:cNvSpPr txBox="true"/>
          <p:nvPr/>
        </p:nvSpPr>
        <p:spPr>
          <a:xfrm rot="0">
            <a:off x="12422124" y="3338019"/>
            <a:ext cx="5136384" cy="1047750"/>
          </a:xfrm>
          <a:prstGeom prst="rect">
            <a:avLst/>
          </a:prstGeom>
        </p:spPr>
        <p:txBody>
          <a:bodyPr anchor="t" rtlCol="false" tIns="0" lIns="0" bIns="0" rIns="0">
            <a:spAutoFit/>
          </a:bodyPr>
          <a:lstStyle/>
          <a:p>
            <a:pPr algn="ctr">
              <a:lnSpc>
                <a:spcPts val="4200"/>
              </a:lnSpc>
            </a:pPr>
            <a:r>
              <a:rPr lang="en-US" sz="3000">
                <a:solidFill>
                  <a:srgbClr val="000000"/>
                </a:solidFill>
                <a:latin typeface="Open Sans Bold"/>
              </a:rPr>
              <a:t>Importancia de la seguridad informática:</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C3CDFF"/>
        </a:solidFill>
      </p:bgPr>
    </p:bg>
    <p:spTree>
      <p:nvGrpSpPr>
        <p:cNvPr id="1" name=""/>
        <p:cNvGrpSpPr/>
        <p:nvPr/>
      </p:nvGrpSpPr>
      <p:grpSpPr>
        <a:xfrm>
          <a:off x="0" y="0"/>
          <a:ext cx="0" cy="0"/>
          <a:chOff x="0" y="0"/>
          <a:chExt cx="0" cy="0"/>
        </a:xfrm>
      </p:grpSpPr>
      <p:grpSp>
        <p:nvGrpSpPr>
          <p:cNvPr name="Group 2" id="2"/>
          <p:cNvGrpSpPr/>
          <p:nvPr/>
        </p:nvGrpSpPr>
        <p:grpSpPr>
          <a:xfrm rot="0">
            <a:off x="6546220" y="3359559"/>
            <a:ext cx="3667382" cy="2283876"/>
            <a:chOff x="0" y="0"/>
            <a:chExt cx="965895" cy="601515"/>
          </a:xfrm>
        </p:grpSpPr>
        <p:sp>
          <p:nvSpPr>
            <p:cNvPr name="Freeform 3" id="3"/>
            <p:cNvSpPr/>
            <p:nvPr/>
          </p:nvSpPr>
          <p:spPr>
            <a:xfrm flipH="false" flipV="false" rot="0">
              <a:off x="0" y="0"/>
              <a:ext cx="965895" cy="601515"/>
            </a:xfrm>
            <a:custGeom>
              <a:avLst/>
              <a:gdLst/>
              <a:ahLst/>
              <a:cxnLst/>
              <a:rect r="r" b="b" t="t" l="l"/>
              <a:pathLst>
                <a:path h="601515" w="965895">
                  <a:moveTo>
                    <a:pt x="107662" y="0"/>
                  </a:moveTo>
                  <a:lnTo>
                    <a:pt x="858233" y="0"/>
                  </a:lnTo>
                  <a:cubicBezTo>
                    <a:pt x="886787" y="0"/>
                    <a:pt x="914171" y="11343"/>
                    <a:pt x="934361" y="31533"/>
                  </a:cubicBezTo>
                  <a:cubicBezTo>
                    <a:pt x="954552" y="51724"/>
                    <a:pt x="965895" y="79108"/>
                    <a:pt x="965895" y="107662"/>
                  </a:cubicBezTo>
                  <a:lnTo>
                    <a:pt x="965895" y="493853"/>
                  </a:lnTo>
                  <a:cubicBezTo>
                    <a:pt x="965895" y="522406"/>
                    <a:pt x="954552" y="549791"/>
                    <a:pt x="934361" y="569981"/>
                  </a:cubicBezTo>
                  <a:cubicBezTo>
                    <a:pt x="914171" y="590172"/>
                    <a:pt x="886787" y="601515"/>
                    <a:pt x="858233" y="601515"/>
                  </a:cubicBezTo>
                  <a:lnTo>
                    <a:pt x="107662" y="601515"/>
                  </a:lnTo>
                  <a:cubicBezTo>
                    <a:pt x="79108" y="601515"/>
                    <a:pt x="51724" y="590172"/>
                    <a:pt x="31533" y="569981"/>
                  </a:cubicBezTo>
                  <a:cubicBezTo>
                    <a:pt x="11343" y="549791"/>
                    <a:pt x="0" y="522406"/>
                    <a:pt x="0" y="493853"/>
                  </a:cubicBezTo>
                  <a:lnTo>
                    <a:pt x="0" y="107662"/>
                  </a:lnTo>
                  <a:cubicBezTo>
                    <a:pt x="0" y="79108"/>
                    <a:pt x="11343" y="51724"/>
                    <a:pt x="31533" y="31533"/>
                  </a:cubicBezTo>
                  <a:cubicBezTo>
                    <a:pt x="51724" y="11343"/>
                    <a:pt x="79108" y="0"/>
                    <a:pt x="107662" y="0"/>
                  </a:cubicBezTo>
                  <a:close/>
                </a:path>
              </a:pathLst>
            </a:custGeom>
            <a:solidFill>
              <a:srgbClr val="D9D9D9"/>
            </a:solidFill>
          </p:spPr>
        </p:sp>
        <p:sp>
          <p:nvSpPr>
            <p:cNvPr name="TextBox 4" id="4"/>
            <p:cNvSpPr txBox="true"/>
            <p:nvPr/>
          </p:nvSpPr>
          <p:spPr>
            <a:xfrm>
              <a:off x="0" y="-28575"/>
              <a:ext cx="965895" cy="63009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1620521" y="3407014"/>
            <a:ext cx="3771836" cy="2675768"/>
            <a:chOff x="0" y="0"/>
            <a:chExt cx="993405" cy="704729"/>
          </a:xfrm>
        </p:grpSpPr>
        <p:sp>
          <p:nvSpPr>
            <p:cNvPr name="Freeform 6" id="6"/>
            <p:cNvSpPr/>
            <p:nvPr/>
          </p:nvSpPr>
          <p:spPr>
            <a:xfrm flipH="false" flipV="false" rot="0">
              <a:off x="0" y="0"/>
              <a:ext cx="993405" cy="704729"/>
            </a:xfrm>
            <a:custGeom>
              <a:avLst/>
              <a:gdLst/>
              <a:ahLst/>
              <a:cxnLst/>
              <a:rect r="r" b="b" t="t" l="l"/>
              <a:pathLst>
                <a:path h="704729" w="993405">
                  <a:moveTo>
                    <a:pt x="104681" y="0"/>
                  </a:moveTo>
                  <a:lnTo>
                    <a:pt x="888725" y="0"/>
                  </a:lnTo>
                  <a:cubicBezTo>
                    <a:pt x="946538" y="0"/>
                    <a:pt x="993405" y="46867"/>
                    <a:pt x="993405" y="104681"/>
                  </a:cubicBezTo>
                  <a:lnTo>
                    <a:pt x="993405" y="600048"/>
                  </a:lnTo>
                  <a:cubicBezTo>
                    <a:pt x="993405" y="627812"/>
                    <a:pt x="982377" y="654437"/>
                    <a:pt x="962745" y="674069"/>
                  </a:cubicBezTo>
                  <a:cubicBezTo>
                    <a:pt x="943114" y="693700"/>
                    <a:pt x="916488" y="704729"/>
                    <a:pt x="888725" y="704729"/>
                  </a:cubicBezTo>
                  <a:lnTo>
                    <a:pt x="104681" y="704729"/>
                  </a:lnTo>
                  <a:cubicBezTo>
                    <a:pt x="46867" y="704729"/>
                    <a:pt x="0" y="657862"/>
                    <a:pt x="0" y="600048"/>
                  </a:cubicBezTo>
                  <a:lnTo>
                    <a:pt x="0" y="104681"/>
                  </a:lnTo>
                  <a:cubicBezTo>
                    <a:pt x="0" y="46867"/>
                    <a:pt x="46867" y="0"/>
                    <a:pt x="104681" y="0"/>
                  </a:cubicBezTo>
                  <a:close/>
                </a:path>
              </a:pathLst>
            </a:custGeom>
            <a:solidFill>
              <a:srgbClr val="D9D9D9"/>
            </a:solidFill>
          </p:spPr>
        </p:sp>
        <p:sp>
          <p:nvSpPr>
            <p:cNvPr name="TextBox 7" id="7"/>
            <p:cNvSpPr txBox="true"/>
            <p:nvPr/>
          </p:nvSpPr>
          <p:spPr>
            <a:xfrm>
              <a:off x="0" y="-28575"/>
              <a:ext cx="993405" cy="733304"/>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1620521" y="7328014"/>
            <a:ext cx="4235606" cy="1525739"/>
            <a:chOff x="0" y="0"/>
            <a:chExt cx="1115550" cy="401841"/>
          </a:xfrm>
        </p:grpSpPr>
        <p:sp>
          <p:nvSpPr>
            <p:cNvPr name="Freeform 9" id="9"/>
            <p:cNvSpPr/>
            <p:nvPr/>
          </p:nvSpPr>
          <p:spPr>
            <a:xfrm flipH="false" flipV="false" rot="0">
              <a:off x="0" y="0"/>
              <a:ext cx="1115550" cy="401841"/>
            </a:xfrm>
            <a:custGeom>
              <a:avLst/>
              <a:gdLst/>
              <a:ahLst/>
              <a:cxnLst/>
              <a:rect r="r" b="b" t="t" l="l"/>
              <a:pathLst>
                <a:path h="401841" w="1115550">
                  <a:moveTo>
                    <a:pt x="93219" y="0"/>
                  </a:moveTo>
                  <a:lnTo>
                    <a:pt x="1022332" y="0"/>
                  </a:lnTo>
                  <a:cubicBezTo>
                    <a:pt x="1047055" y="0"/>
                    <a:pt x="1070765" y="9821"/>
                    <a:pt x="1088247" y="27303"/>
                  </a:cubicBezTo>
                  <a:cubicBezTo>
                    <a:pt x="1105729" y="44785"/>
                    <a:pt x="1115550" y="68496"/>
                    <a:pt x="1115550" y="93219"/>
                  </a:cubicBezTo>
                  <a:lnTo>
                    <a:pt x="1115550" y="308622"/>
                  </a:lnTo>
                  <a:cubicBezTo>
                    <a:pt x="1115550" y="333345"/>
                    <a:pt x="1105729" y="357056"/>
                    <a:pt x="1088247" y="374537"/>
                  </a:cubicBezTo>
                  <a:cubicBezTo>
                    <a:pt x="1070765" y="392019"/>
                    <a:pt x="1047055" y="401841"/>
                    <a:pt x="1022332" y="401841"/>
                  </a:cubicBezTo>
                  <a:lnTo>
                    <a:pt x="93219" y="401841"/>
                  </a:lnTo>
                  <a:cubicBezTo>
                    <a:pt x="41735" y="401841"/>
                    <a:pt x="0" y="360105"/>
                    <a:pt x="0" y="308622"/>
                  </a:cubicBezTo>
                  <a:lnTo>
                    <a:pt x="0" y="93219"/>
                  </a:lnTo>
                  <a:cubicBezTo>
                    <a:pt x="0" y="41735"/>
                    <a:pt x="41735" y="0"/>
                    <a:pt x="93219" y="0"/>
                  </a:cubicBezTo>
                  <a:close/>
                </a:path>
              </a:pathLst>
            </a:custGeom>
            <a:solidFill>
              <a:srgbClr val="D9D9D9"/>
            </a:solidFill>
          </p:spPr>
        </p:sp>
        <p:sp>
          <p:nvSpPr>
            <p:cNvPr name="TextBox 10" id="10"/>
            <p:cNvSpPr txBox="true"/>
            <p:nvPr/>
          </p:nvSpPr>
          <p:spPr>
            <a:xfrm>
              <a:off x="0" y="-28575"/>
              <a:ext cx="1115550" cy="430416"/>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904232" y="3276917"/>
            <a:ext cx="4810110" cy="3802918"/>
            <a:chOff x="0" y="0"/>
            <a:chExt cx="1266860" cy="1001592"/>
          </a:xfrm>
        </p:grpSpPr>
        <p:sp>
          <p:nvSpPr>
            <p:cNvPr name="Freeform 12" id="12"/>
            <p:cNvSpPr/>
            <p:nvPr/>
          </p:nvSpPr>
          <p:spPr>
            <a:xfrm flipH="false" flipV="false" rot="0">
              <a:off x="0" y="0"/>
              <a:ext cx="1266860" cy="1001592"/>
            </a:xfrm>
            <a:custGeom>
              <a:avLst/>
              <a:gdLst/>
              <a:ahLst/>
              <a:cxnLst/>
              <a:rect r="r" b="b" t="t" l="l"/>
              <a:pathLst>
                <a:path h="1001592" w="1266860">
                  <a:moveTo>
                    <a:pt x="82085" y="0"/>
                  </a:moveTo>
                  <a:lnTo>
                    <a:pt x="1184775" y="0"/>
                  </a:lnTo>
                  <a:cubicBezTo>
                    <a:pt x="1206546" y="0"/>
                    <a:pt x="1227424" y="8648"/>
                    <a:pt x="1242818" y="24042"/>
                  </a:cubicBezTo>
                  <a:cubicBezTo>
                    <a:pt x="1258212" y="39436"/>
                    <a:pt x="1266860" y="60315"/>
                    <a:pt x="1266860" y="82085"/>
                  </a:cubicBezTo>
                  <a:lnTo>
                    <a:pt x="1266860" y="919507"/>
                  </a:lnTo>
                  <a:cubicBezTo>
                    <a:pt x="1266860" y="941277"/>
                    <a:pt x="1258212" y="962156"/>
                    <a:pt x="1242818" y="977549"/>
                  </a:cubicBezTo>
                  <a:cubicBezTo>
                    <a:pt x="1227424" y="992943"/>
                    <a:pt x="1206546" y="1001592"/>
                    <a:pt x="1184775" y="1001592"/>
                  </a:cubicBezTo>
                  <a:lnTo>
                    <a:pt x="82085" y="1001592"/>
                  </a:lnTo>
                  <a:cubicBezTo>
                    <a:pt x="60315" y="1001592"/>
                    <a:pt x="39436" y="992943"/>
                    <a:pt x="24042" y="977549"/>
                  </a:cubicBezTo>
                  <a:cubicBezTo>
                    <a:pt x="8648" y="962156"/>
                    <a:pt x="0" y="941277"/>
                    <a:pt x="0" y="919507"/>
                  </a:cubicBezTo>
                  <a:lnTo>
                    <a:pt x="0" y="82085"/>
                  </a:lnTo>
                  <a:cubicBezTo>
                    <a:pt x="0" y="60315"/>
                    <a:pt x="8648" y="39436"/>
                    <a:pt x="24042" y="24042"/>
                  </a:cubicBezTo>
                  <a:cubicBezTo>
                    <a:pt x="39436" y="8648"/>
                    <a:pt x="60315" y="0"/>
                    <a:pt x="82085" y="0"/>
                  </a:cubicBezTo>
                  <a:close/>
                </a:path>
              </a:pathLst>
            </a:custGeom>
            <a:solidFill>
              <a:srgbClr val="D9D9D9"/>
            </a:solidFill>
          </p:spPr>
        </p:sp>
        <p:sp>
          <p:nvSpPr>
            <p:cNvPr name="TextBox 13" id="13"/>
            <p:cNvSpPr txBox="true"/>
            <p:nvPr/>
          </p:nvSpPr>
          <p:spPr>
            <a:xfrm>
              <a:off x="0" y="-28575"/>
              <a:ext cx="1266860" cy="1030167"/>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6495103" y="6137923"/>
            <a:ext cx="3741390"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Articulo 11.</a:t>
            </a:r>
          </a:p>
        </p:txBody>
      </p:sp>
      <p:grpSp>
        <p:nvGrpSpPr>
          <p:cNvPr name="Group 15" id="15"/>
          <p:cNvGrpSpPr/>
          <p:nvPr/>
        </p:nvGrpSpPr>
        <p:grpSpPr>
          <a:xfrm rot="0">
            <a:off x="6202046" y="7025018"/>
            <a:ext cx="4810110" cy="2881837"/>
            <a:chOff x="0" y="0"/>
            <a:chExt cx="1266860" cy="759002"/>
          </a:xfrm>
        </p:grpSpPr>
        <p:sp>
          <p:nvSpPr>
            <p:cNvPr name="Freeform 16" id="16"/>
            <p:cNvSpPr/>
            <p:nvPr/>
          </p:nvSpPr>
          <p:spPr>
            <a:xfrm flipH="false" flipV="false" rot="0">
              <a:off x="0" y="0"/>
              <a:ext cx="1266860" cy="759002"/>
            </a:xfrm>
            <a:custGeom>
              <a:avLst/>
              <a:gdLst/>
              <a:ahLst/>
              <a:cxnLst/>
              <a:rect r="r" b="b" t="t" l="l"/>
              <a:pathLst>
                <a:path h="759002" w="1266860">
                  <a:moveTo>
                    <a:pt x="82085" y="0"/>
                  </a:moveTo>
                  <a:lnTo>
                    <a:pt x="1184775" y="0"/>
                  </a:lnTo>
                  <a:cubicBezTo>
                    <a:pt x="1206546" y="0"/>
                    <a:pt x="1227424" y="8648"/>
                    <a:pt x="1242818" y="24042"/>
                  </a:cubicBezTo>
                  <a:cubicBezTo>
                    <a:pt x="1258212" y="39436"/>
                    <a:pt x="1266860" y="60315"/>
                    <a:pt x="1266860" y="82085"/>
                  </a:cubicBezTo>
                  <a:lnTo>
                    <a:pt x="1266860" y="676917"/>
                  </a:lnTo>
                  <a:cubicBezTo>
                    <a:pt x="1266860" y="698688"/>
                    <a:pt x="1258212" y="719566"/>
                    <a:pt x="1242818" y="734960"/>
                  </a:cubicBezTo>
                  <a:cubicBezTo>
                    <a:pt x="1227424" y="750354"/>
                    <a:pt x="1206546" y="759002"/>
                    <a:pt x="1184775" y="759002"/>
                  </a:cubicBezTo>
                  <a:lnTo>
                    <a:pt x="82085" y="759002"/>
                  </a:lnTo>
                  <a:cubicBezTo>
                    <a:pt x="60315" y="759002"/>
                    <a:pt x="39436" y="750354"/>
                    <a:pt x="24042" y="734960"/>
                  </a:cubicBezTo>
                  <a:cubicBezTo>
                    <a:pt x="8648" y="719566"/>
                    <a:pt x="0" y="698688"/>
                    <a:pt x="0" y="676917"/>
                  </a:cubicBezTo>
                  <a:lnTo>
                    <a:pt x="0" y="82085"/>
                  </a:lnTo>
                  <a:cubicBezTo>
                    <a:pt x="0" y="60315"/>
                    <a:pt x="8648" y="39436"/>
                    <a:pt x="24042" y="24042"/>
                  </a:cubicBezTo>
                  <a:cubicBezTo>
                    <a:pt x="39436" y="8648"/>
                    <a:pt x="60315" y="0"/>
                    <a:pt x="82085" y="0"/>
                  </a:cubicBezTo>
                  <a:close/>
                </a:path>
              </a:pathLst>
            </a:custGeom>
            <a:solidFill>
              <a:srgbClr val="D9D9D9"/>
            </a:solidFill>
          </p:spPr>
        </p:sp>
        <p:sp>
          <p:nvSpPr>
            <p:cNvPr name="TextBox 17" id="17"/>
            <p:cNvSpPr txBox="true"/>
            <p:nvPr/>
          </p:nvSpPr>
          <p:spPr>
            <a:xfrm>
              <a:off x="0" y="-28575"/>
              <a:ext cx="1266860" cy="787577"/>
            </a:xfrm>
            <a:prstGeom prst="rect">
              <a:avLst/>
            </a:prstGeom>
          </p:spPr>
          <p:txBody>
            <a:bodyPr anchor="ctr" rtlCol="false" tIns="50800" lIns="50800" bIns="50800" rIns="50800"/>
            <a:lstStyle/>
            <a:p>
              <a:pPr algn="ctr">
                <a:lnSpc>
                  <a:spcPts val="2659"/>
                </a:lnSpc>
              </a:pPr>
            </a:p>
          </p:txBody>
        </p:sp>
      </p:grpSp>
      <p:sp>
        <p:nvSpPr>
          <p:cNvPr name="Freeform 18" id="18"/>
          <p:cNvSpPr/>
          <p:nvPr/>
        </p:nvSpPr>
        <p:spPr>
          <a:xfrm flipH="false" flipV="false" rot="0">
            <a:off x="16332243" y="3875010"/>
            <a:ext cx="1798646" cy="2606733"/>
          </a:xfrm>
          <a:custGeom>
            <a:avLst/>
            <a:gdLst/>
            <a:ahLst/>
            <a:cxnLst/>
            <a:rect r="r" b="b" t="t" l="l"/>
            <a:pathLst>
              <a:path h="2606733" w="1798646">
                <a:moveTo>
                  <a:pt x="0" y="0"/>
                </a:moveTo>
                <a:lnTo>
                  <a:pt x="1798646" y="0"/>
                </a:lnTo>
                <a:lnTo>
                  <a:pt x="1798646" y="2606733"/>
                </a:lnTo>
                <a:lnTo>
                  <a:pt x="0" y="260673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0">
            <a:off x="1315089" y="7555982"/>
            <a:ext cx="3161108" cy="2817338"/>
          </a:xfrm>
          <a:custGeom>
            <a:avLst/>
            <a:gdLst/>
            <a:ahLst/>
            <a:cxnLst/>
            <a:rect r="r" b="b" t="t" l="l"/>
            <a:pathLst>
              <a:path h="2817338" w="3161108">
                <a:moveTo>
                  <a:pt x="0" y="0"/>
                </a:moveTo>
                <a:lnTo>
                  <a:pt x="3161108" y="0"/>
                </a:lnTo>
                <a:lnTo>
                  <a:pt x="3161108" y="2817338"/>
                </a:lnTo>
                <a:lnTo>
                  <a:pt x="0" y="28173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0" id="20"/>
          <p:cNvSpPr txBox="true"/>
          <p:nvPr/>
        </p:nvSpPr>
        <p:spPr>
          <a:xfrm rot="0">
            <a:off x="2781659" y="511810"/>
            <a:ext cx="12496714" cy="976631"/>
          </a:xfrm>
          <a:prstGeom prst="rect">
            <a:avLst/>
          </a:prstGeom>
        </p:spPr>
        <p:txBody>
          <a:bodyPr anchor="t" rtlCol="false" tIns="0" lIns="0" bIns="0" rIns="0">
            <a:spAutoFit/>
          </a:bodyPr>
          <a:lstStyle/>
          <a:p>
            <a:pPr algn="ctr">
              <a:lnSpc>
                <a:spcPts val="3919"/>
              </a:lnSpc>
              <a:spcBef>
                <a:spcPct val="0"/>
              </a:spcBef>
            </a:pPr>
            <a:r>
              <a:rPr lang="en-US" sz="2799">
                <a:solidFill>
                  <a:srgbClr val="000000"/>
                </a:solidFill>
                <a:latin typeface="Be Vietnam"/>
              </a:rPr>
              <a:t>Resolución 320 a través de la cual se  generan las Políticas de Seguridad Informática (2006) </a:t>
            </a:r>
          </a:p>
        </p:txBody>
      </p:sp>
      <p:sp>
        <p:nvSpPr>
          <p:cNvPr name="TextBox 21" id="21"/>
          <p:cNvSpPr txBox="true"/>
          <p:nvPr/>
        </p:nvSpPr>
        <p:spPr>
          <a:xfrm rot="0">
            <a:off x="6699150" y="2308544"/>
            <a:ext cx="3364409"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Articulo 7.</a:t>
            </a:r>
          </a:p>
        </p:txBody>
      </p:sp>
      <p:sp>
        <p:nvSpPr>
          <p:cNvPr name="TextBox 22" id="22"/>
          <p:cNvSpPr txBox="true"/>
          <p:nvPr/>
        </p:nvSpPr>
        <p:spPr>
          <a:xfrm rot="0">
            <a:off x="11789873" y="2308544"/>
            <a:ext cx="3364409"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Articulo 9.</a:t>
            </a:r>
          </a:p>
        </p:txBody>
      </p:sp>
      <p:sp>
        <p:nvSpPr>
          <p:cNvPr name="TextBox 23" id="23"/>
          <p:cNvSpPr txBox="true"/>
          <p:nvPr/>
        </p:nvSpPr>
        <p:spPr>
          <a:xfrm rot="0">
            <a:off x="1608426" y="2308544"/>
            <a:ext cx="3364409"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Articulo 1.</a:t>
            </a:r>
          </a:p>
        </p:txBody>
      </p:sp>
      <p:sp>
        <p:nvSpPr>
          <p:cNvPr name="TextBox 24" id="24"/>
          <p:cNvSpPr txBox="true"/>
          <p:nvPr/>
        </p:nvSpPr>
        <p:spPr>
          <a:xfrm rot="0">
            <a:off x="6826468" y="3494949"/>
            <a:ext cx="3109771" cy="1980565"/>
          </a:xfrm>
          <a:prstGeom prst="rect">
            <a:avLst/>
          </a:prstGeom>
        </p:spPr>
        <p:txBody>
          <a:bodyPr anchor="t" rtlCol="false" tIns="0" lIns="0" bIns="0" rIns="0">
            <a:spAutoFit/>
          </a:bodyPr>
          <a:lstStyle/>
          <a:p>
            <a:pPr algn="just">
              <a:lnSpc>
                <a:spcPts val="2659"/>
              </a:lnSpc>
              <a:spcBef>
                <a:spcPct val="0"/>
              </a:spcBef>
            </a:pPr>
            <a:r>
              <a:rPr lang="en-US" sz="1899">
                <a:solidFill>
                  <a:srgbClr val="000000"/>
                </a:solidFill>
                <a:latin typeface="Be Vietnam"/>
              </a:rPr>
              <a:t>L</a:t>
            </a:r>
            <a:r>
              <a:rPr lang="en-US" sz="1899">
                <a:solidFill>
                  <a:srgbClr val="000000"/>
                </a:solidFill>
                <a:latin typeface="Be Vietnam"/>
              </a:rPr>
              <a:t>os Órganos y Entes de la Administración Pública Nacional deben tener un área de seguridad informática con personal calificado</a:t>
            </a:r>
          </a:p>
        </p:txBody>
      </p:sp>
      <p:sp>
        <p:nvSpPr>
          <p:cNvPr name="TextBox 25" id="25"/>
          <p:cNvSpPr txBox="true"/>
          <p:nvPr/>
        </p:nvSpPr>
        <p:spPr>
          <a:xfrm rot="0">
            <a:off x="11841585" y="3494949"/>
            <a:ext cx="3260984" cy="2313940"/>
          </a:xfrm>
          <a:prstGeom prst="rect">
            <a:avLst/>
          </a:prstGeom>
        </p:spPr>
        <p:txBody>
          <a:bodyPr anchor="t" rtlCol="false" tIns="0" lIns="0" bIns="0" rIns="0">
            <a:spAutoFit/>
          </a:bodyPr>
          <a:lstStyle/>
          <a:p>
            <a:pPr algn="just">
              <a:lnSpc>
                <a:spcPts val="2659"/>
              </a:lnSpc>
              <a:spcBef>
                <a:spcPct val="0"/>
              </a:spcBef>
            </a:pPr>
            <a:r>
              <a:rPr lang="en-US" sz="1899">
                <a:solidFill>
                  <a:srgbClr val="000000"/>
                </a:solidFill>
                <a:latin typeface="Be Vietnam"/>
              </a:rPr>
              <a:t>Los órganos y Entes de la Administración Pública Nacional deben realizar simulacros de operatividad en sus sistemas de redundancia, respaldo y recuperación</a:t>
            </a:r>
          </a:p>
        </p:txBody>
      </p:sp>
      <p:sp>
        <p:nvSpPr>
          <p:cNvPr name="TextBox 26" id="26"/>
          <p:cNvSpPr txBox="true"/>
          <p:nvPr/>
        </p:nvSpPr>
        <p:spPr>
          <a:xfrm rot="0">
            <a:off x="1156932" y="3330984"/>
            <a:ext cx="4267397" cy="3647440"/>
          </a:xfrm>
          <a:prstGeom prst="rect">
            <a:avLst/>
          </a:prstGeom>
        </p:spPr>
        <p:txBody>
          <a:bodyPr anchor="t" rtlCol="false" tIns="0" lIns="0" bIns="0" rIns="0">
            <a:spAutoFit/>
          </a:bodyPr>
          <a:lstStyle/>
          <a:p>
            <a:pPr algn="just">
              <a:lnSpc>
                <a:spcPts val="2659"/>
              </a:lnSpc>
              <a:spcBef>
                <a:spcPct val="0"/>
              </a:spcBef>
            </a:pPr>
            <a:r>
              <a:rPr lang="en-US" sz="1899">
                <a:solidFill>
                  <a:srgbClr val="000000"/>
                </a:solidFill>
                <a:latin typeface="Be Vietnam"/>
              </a:rPr>
              <a:t>El Ministerio de Ciencia y Tecnología a través de sus respectivos órganos, dictaminará las políticas, normas y procedimientos de Seguridad informática física y lógica, en los bienes informáticos de los Órganos y Entes de la Administración Pública, así mismo asistirá a los órganos competentes de la Administración Pública Nacional en la implementación de las mismas.</a:t>
            </a:r>
          </a:p>
        </p:txBody>
      </p:sp>
      <p:sp>
        <p:nvSpPr>
          <p:cNvPr name="TextBox 27" id="27"/>
          <p:cNvSpPr txBox="true"/>
          <p:nvPr/>
        </p:nvSpPr>
        <p:spPr>
          <a:xfrm rot="0">
            <a:off x="11809803" y="6311382"/>
            <a:ext cx="3741390"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Articulo 13.</a:t>
            </a:r>
          </a:p>
        </p:txBody>
      </p:sp>
      <p:sp>
        <p:nvSpPr>
          <p:cNvPr name="TextBox 28" id="28"/>
          <p:cNvSpPr txBox="true"/>
          <p:nvPr/>
        </p:nvSpPr>
        <p:spPr>
          <a:xfrm rot="0">
            <a:off x="11672233" y="7527407"/>
            <a:ext cx="4016529" cy="980440"/>
          </a:xfrm>
          <a:prstGeom prst="rect">
            <a:avLst/>
          </a:prstGeom>
        </p:spPr>
        <p:txBody>
          <a:bodyPr anchor="t" rtlCol="false" tIns="0" lIns="0" bIns="0" rIns="0">
            <a:spAutoFit/>
          </a:bodyPr>
          <a:lstStyle/>
          <a:p>
            <a:pPr algn="just">
              <a:lnSpc>
                <a:spcPts val="2659"/>
              </a:lnSpc>
              <a:spcBef>
                <a:spcPct val="0"/>
              </a:spcBef>
            </a:pPr>
            <a:r>
              <a:rPr lang="en-US" sz="1899">
                <a:solidFill>
                  <a:srgbClr val="000000"/>
                </a:solidFill>
                <a:latin typeface="Be Vietnam"/>
              </a:rPr>
              <a:t>Todos los Entes y Órganos del Estado deben realizar auditorías anuales de seguridad informática.</a:t>
            </a:r>
          </a:p>
        </p:txBody>
      </p:sp>
      <p:sp>
        <p:nvSpPr>
          <p:cNvPr name="TextBox 29" id="29"/>
          <p:cNvSpPr txBox="true"/>
          <p:nvPr/>
        </p:nvSpPr>
        <p:spPr>
          <a:xfrm rot="0">
            <a:off x="6397605" y="7051261"/>
            <a:ext cx="4191024" cy="2647315"/>
          </a:xfrm>
          <a:prstGeom prst="rect">
            <a:avLst/>
          </a:prstGeom>
        </p:spPr>
        <p:txBody>
          <a:bodyPr anchor="t" rtlCol="false" tIns="0" lIns="0" bIns="0" rIns="0">
            <a:spAutoFit/>
          </a:bodyPr>
          <a:lstStyle/>
          <a:p>
            <a:pPr algn="just">
              <a:lnSpc>
                <a:spcPts val="2659"/>
              </a:lnSpc>
              <a:spcBef>
                <a:spcPct val="0"/>
              </a:spcBef>
            </a:pPr>
            <a:r>
              <a:rPr lang="en-US" sz="1899">
                <a:solidFill>
                  <a:srgbClr val="000000"/>
                </a:solidFill>
                <a:latin typeface="Be Vietnam"/>
              </a:rPr>
              <a:t>Todo mantenimiento preventivo y correctivo en el área de seguridad informática realizada en los Órganos y Entes de la Administración Pública Nacional, debe ser documentado y debe tomar en cuenta las normas del fabricante.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C3CDFF"/>
        </a:solidFill>
      </p:bgPr>
    </p:bg>
    <p:spTree>
      <p:nvGrpSpPr>
        <p:cNvPr id="1" name=""/>
        <p:cNvGrpSpPr/>
        <p:nvPr/>
      </p:nvGrpSpPr>
      <p:grpSpPr>
        <a:xfrm>
          <a:off x="0" y="0"/>
          <a:ext cx="0" cy="0"/>
          <a:chOff x="0" y="0"/>
          <a:chExt cx="0" cy="0"/>
        </a:xfrm>
      </p:grpSpPr>
      <p:sp>
        <p:nvSpPr>
          <p:cNvPr name="Freeform 2" id="2"/>
          <p:cNvSpPr/>
          <p:nvPr/>
        </p:nvSpPr>
        <p:spPr>
          <a:xfrm flipH="false" flipV="false" rot="0">
            <a:off x="5910018" y="4198689"/>
            <a:ext cx="6506064" cy="4847018"/>
          </a:xfrm>
          <a:custGeom>
            <a:avLst/>
            <a:gdLst/>
            <a:ahLst/>
            <a:cxnLst/>
            <a:rect r="r" b="b" t="t" l="l"/>
            <a:pathLst>
              <a:path h="4847018" w="6506064">
                <a:moveTo>
                  <a:pt x="0" y="0"/>
                </a:moveTo>
                <a:lnTo>
                  <a:pt x="6506064" y="0"/>
                </a:lnTo>
                <a:lnTo>
                  <a:pt x="6506064" y="4847018"/>
                </a:lnTo>
                <a:lnTo>
                  <a:pt x="0" y="4847018"/>
                </a:lnTo>
                <a:lnTo>
                  <a:pt x="0" y="0"/>
                </a:lnTo>
                <a:close/>
              </a:path>
            </a:pathLst>
          </a:custGeom>
          <a:blipFill>
            <a:blip r:embed="rId2"/>
            <a:stretch>
              <a:fillRect l="0" t="0" r="0" b="0"/>
            </a:stretch>
          </a:blipFill>
        </p:spPr>
      </p:sp>
      <p:grpSp>
        <p:nvGrpSpPr>
          <p:cNvPr name="Group 3" id="3"/>
          <p:cNvGrpSpPr/>
          <p:nvPr/>
        </p:nvGrpSpPr>
        <p:grpSpPr>
          <a:xfrm rot="0">
            <a:off x="500635" y="3541726"/>
            <a:ext cx="6402678" cy="2216971"/>
            <a:chOff x="0" y="0"/>
            <a:chExt cx="1686302" cy="583894"/>
          </a:xfrm>
        </p:grpSpPr>
        <p:sp>
          <p:nvSpPr>
            <p:cNvPr name="Freeform 4" id="4"/>
            <p:cNvSpPr/>
            <p:nvPr/>
          </p:nvSpPr>
          <p:spPr>
            <a:xfrm flipH="false" flipV="false" rot="0">
              <a:off x="0" y="0"/>
              <a:ext cx="1686302" cy="583894"/>
            </a:xfrm>
            <a:custGeom>
              <a:avLst/>
              <a:gdLst/>
              <a:ahLst/>
              <a:cxnLst/>
              <a:rect r="r" b="b" t="t" l="l"/>
              <a:pathLst>
                <a:path h="583894" w="1686302">
                  <a:moveTo>
                    <a:pt x="61668" y="0"/>
                  </a:moveTo>
                  <a:lnTo>
                    <a:pt x="1624634" y="0"/>
                  </a:lnTo>
                  <a:cubicBezTo>
                    <a:pt x="1658692" y="0"/>
                    <a:pt x="1686302" y="27610"/>
                    <a:pt x="1686302" y="61668"/>
                  </a:cubicBezTo>
                  <a:lnTo>
                    <a:pt x="1686302" y="522226"/>
                  </a:lnTo>
                  <a:cubicBezTo>
                    <a:pt x="1686302" y="556284"/>
                    <a:pt x="1658692" y="583894"/>
                    <a:pt x="1624634" y="583894"/>
                  </a:cubicBezTo>
                  <a:lnTo>
                    <a:pt x="61668" y="583894"/>
                  </a:lnTo>
                  <a:cubicBezTo>
                    <a:pt x="27610" y="583894"/>
                    <a:pt x="0" y="556284"/>
                    <a:pt x="0" y="522226"/>
                  </a:cubicBezTo>
                  <a:lnTo>
                    <a:pt x="0" y="61668"/>
                  </a:lnTo>
                  <a:cubicBezTo>
                    <a:pt x="0" y="27610"/>
                    <a:pt x="27610" y="0"/>
                    <a:pt x="61668" y="0"/>
                  </a:cubicBezTo>
                  <a:close/>
                </a:path>
              </a:pathLst>
            </a:custGeom>
            <a:solidFill>
              <a:srgbClr val="D9D9D9"/>
            </a:solidFill>
          </p:spPr>
        </p:sp>
        <p:sp>
          <p:nvSpPr>
            <p:cNvPr name="TextBox 5" id="5"/>
            <p:cNvSpPr txBox="true"/>
            <p:nvPr/>
          </p:nvSpPr>
          <p:spPr>
            <a:xfrm>
              <a:off x="0" y="-28575"/>
              <a:ext cx="1686302" cy="612469"/>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0655027" y="3478903"/>
            <a:ext cx="7300303" cy="2216971"/>
            <a:chOff x="0" y="0"/>
            <a:chExt cx="1922714" cy="583894"/>
          </a:xfrm>
        </p:grpSpPr>
        <p:sp>
          <p:nvSpPr>
            <p:cNvPr name="Freeform 7" id="7"/>
            <p:cNvSpPr/>
            <p:nvPr/>
          </p:nvSpPr>
          <p:spPr>
            <a:xfrm flipH="false" flipV="false" rot="0">
              <a:off x="0" y="0"/>
              <a:ext cx="1922713" cy="583894"/>
            </a:xfrm>
            <a:custGeom>
              <a:avLst/>
              <a:gdLst/>
              <a:ahLst/>
              <a:cxnLst/>
              <a:rect r="r" b="b" t="t" l="l"/>
              <a:pathLst>
                <a:path h="583894" w="1922713">
                  <a:moveTo>
                    <a:pt x="54085" y="0"/>
                  </a:moveTo>
                  <a:lnTo>
                    <a:pt x="1868628" y="0"/>
                  </a:lnTo>
                  <a:cubicBezTo>
                    <a:pt x="1898499" y="0"/>
                    <a:pt x="1922713" y="24215"/>
                    <a:pt x="1922713" y="54085"/>
                  </a:cubicBezTo>
                  <a:lnTo>
                    <a:pt x="1922713" y="529808"/>
                  </a:lnTo>
                  <a:cubicBezTo>
                    <a:pt x="1922713" y="559679"/>
                    <a:pt x="1898499" y="583894"/>
                    <a:pt x="1868628" y="583894"/>
                  </a:cubicBezTo>
                  <a:lnTo>
                    <a:pt x="54085" y="583894"/>
                  </a:lnTo>
                  <a:cubicBezTo>
                    <a:pt x="24215" y="583894"/>
                    <a:pt x="0" y="559679"/>
                    <a:pt x="0" y="529808"/>
                  </a:cubicBezTo>
                  <a:lnTo>
                    <a:pt x="0" y="54085"/>
                  </a:lnTo>
                  <a:cubicBezTo>
                    <a:pt x="0" y="24215"/>
                    <a:pt x="24215" y="0"/>
                    <a:pt x="54085" y="0"/>
                  </a:cubicBezTo>
                  <a:close/>
                </a:path>
              </a:pathLst>
            </a:custGeom>
            <a:solidFill>
              <a:srgbClr val="D9D9D9"/>
            </a:solidFill>
          </p:spPr>
        </p:sp>
        <p:sp>
          <p:nvSpPr>
            <p:cNvPr name="TextBox 8" id="8"/>
            <p:cNvSpPr txBox="true"/>
            <p:nvPr/>
          </p:nvSpPr>
          <p:spPr>
            <a:xfrm>
              <a:off x="0" y="-28575"/>
              <a:ext cx="1922714" cy="612469"/>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244170" y="7354799"/>
            <a:ext cx="6915606" cy="2558923"/>
            <a:chOff x="0" y="0"/>
            <a:chExt cx="1821394" cy="673955"/>
          </a:xfrm>
        </p:grpSpPr>
        <p:sp>
          <p:nvSpPr>
            <p:cNvPr name="Freeform 10" id="10"/>
            <p:cNvSpPr/>
            <p:nvPr/>
          </p:nvSpPr>
          <p:spPr>
            <a:xfrm flipH="false" flipV="false" rot="0">
              <a:off x="0" y="0"/>
              <a:ext cx="1821394" cy="673955"/>
            </a:xfrm>
            <a:custGeom>
              <a:avLst/>
              <a:gdLst/>
              <a:ahLst/>
              <a:cxnLst/>
              <a:rect r="r" b="b" t="t" l="l"/>
              <a:pathLst>
                <a:path h="673955" w="1821394">
                  <a:moveTo>
                    <a:pt x="57094" y="0"/>
                  </a:moveTo>
                  <a:lnTo>
                    <a:pt x="1764300" y="0"/>
                  </a:lnTo>
                  <a:cubicBezTo>
                    <a:pt x="1779443" y="0"/>
                    <a:pt x="1793965" y="6015"/>
                    <a:pt x="1804672" y="16722"/>
                  </a:cubicBezTo>
                  <a:cubicBezTo>
                    <a:pt x="1815379" y="27430"/>
                    <a:pt x="1821394" y="41952"/>
                    <a:pt x="1821394" y="57094"/>
                  </a:cubicBezTo>
                  <a:lnTo>
                    <a:pt x="1821394" y="616861"/>
                  </a:lnTo>
                  <a:cubicBezTo>
                    <a:pt x="1821394" y="632004"/>
                    <a:pt x="1815379" y="646526"/>
                    <a:pt x="1804672" y="657233"/>
                  </a:cubicBezTo>
                  <a:cubicBezTo>
                    <a:pt x="1793965" y="667940"/>
                    <a:pt x="1779443" y="673955"/>
                    <a:pt x="1764300" y="673955"/>
                  </a:cubicBezTo>
                  <a:lnTo>
                    <a:pt x="57094" y="673955"/>
                  </a:lnTo>
                  <a:cubicBezTo>
                    <a:pt x="41952" y="673955"/>
                    <a:pt x="27430" y="667940"/>
                    <a:pt x="16722" y="657233"/>
                  </a:cubicBezTo>
                  <a:cubicBezTo>
                    <a:pt x="6015" y="646526"/>
                    <a:pt x="0" y="632004"/>
                    <a:pt x="0" y="616861"/>
                  </a:cubicBezTo>
                  <a:lnTo>
                    <a:pt x="0" y="57094"/>
                  </a:lnTo>
                  <a:cubicBezTo>
                    <a:pt x="0" y="41952"/>
                    <a:pt x="6015" y="27430"/>
                    <a:pt x="16722" y="16722"/>
                  </a:cubicBezTo>
                  <a:cubicBezTo>
                    <a:pt x="27430" y="6015"/>
                    <a:pt x="41952" y="0"/>
                    <a:pt x="57094" y="0"/>
                  </a:cubicBezTo>
                  <a:close/>
                </a:path>
              </a:pathLst>
            </a:custGeom>
            <a:solidFill>
              <a:srgbClr val="D9D9D9"/>
            </a:solidFill>
          </p:spPr>
        </p:sp>
        <p:sp>
          <p:nvSpPr>
            <p:cNvPr name="TextBox 11" id="11"/>
            <p:cNvSpPr txBox="true"/>
            <p:nvPr/>
          </p:nvSpPr>
          <p:spPr>
            <a:xfrm>
              <a:off x="0" y="-28575"/>
              <a:ext cx="1821394" cy="702530"/>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0598590" y="7625498"/>
            <a:ext cx="7300303" cy="1632802"/>
            <a:chOff x="0" y="0"/>
            <a:chExt cx="1922714" cy="430038"/>
          </a:xfrm>
        </p:grpSpPr>
        <p:sp>
          <p:nvSpPr>
            <p:cNvPr name="Freeform 13" id="13"/>
            <p:cNvSpPr/>
            <p:nvPr/>
          </p:nvSpPr>
          <p:spPr>
            <a:xfrm flipH="false" flipV="false" rot="0">
              <a:off x="0" y="0"/>
              <a:ext cx="1922713" cy="430038"/>
            </a:xfrm>
            <a:custGeom>
              <a:avLst/>
              <a:gdLst/>
              <a:ahLst/>
              <a:cxnLst/>
              <a:rect r="r" b="b" t="t" l="l"/>
              <a:pathLst>
                <a:path h="430038" w="1922713">
                  <a:moveTo>
                    <a:pt x="54085" y="0"/>
                  </a:moveTo>
                  <a:lnTo>
                    <a:pt x="1868628" y="0"/>
                  </a:lnTo>
                  <a:cubicBezTo>
                    <a:pt x="1898499" y="0"/>
                    <a:pt x="1922713" y="24215"/>
                    <a:pt x="1922713" y="54085"/>
                  </a:cubicBezTo>
                  <a:lnTo>
                    <a:pt x="1922713" y="375953"/>
                  </a:lnTo>
                  <a:cubicBezTo>
                    <a:pt x="1922713" y="405824"/>
                    <a:pt x="1898499" y="430038"/>
                    <a:pt x="1868628" y="430038"/>
                  </a:cubicBezTo>
                  <a:lnTo>
                    <a:pt x="54085" y="430038"/>
                  </a:lnTo>
                  <a:cubicBezTo>
                    <a:pt x="24215" y="430038"/>
                    <a:pt x="0" y="405824"/>
                    <a:pt x="0" y="375953"/>
                  </a:cubicBezTo>
                  <a:lnTo>
                    <a:pt x="0" y="54085"/>
                  </a:lnTo>
                  <a:cubicBezTo>
                    <a:pt x="0" y="24215"/>
                    <a:pt x="24215" y="0"/>
                    <a:pt x="54085" y="0"/>
                  </a:cubicBezTo>
                  <a:close/>
                </a:path>
              </a:pathLst>
            </a:custGeom>
            <a:solidFill>
              <a:srgbClr val="D9D9D9"/>
            </a:solidFill>
          </p:spPr>
        </p:sp>
        <p:sp>
          <p:nvSpPr>
            <p:cNvPr name="TextBox 14" id="14"/>
            <p:cNvSpPr txBox="true"/>
            <p:nvPr/>
          </p:nvSpPr>
          <p:spPr>
            <a:xfrm>
              <a:off x="0" y="-28575"/>
              <a:ext cx="1922714" cy="458613"/>
            </a:xfrm>
            <a:prstGeom prst="rect">
              <a:avLst/>
            </a:prstGeom>
          </p:spPr>
          <p:txBody>
            <a:bodyPr anchor="ctr" rtlCol="false" tIns="50800" lIns="50800" bIns="50800" rIns="50800"/>
            <a:lstStyle/>
            <a:p>
              <a:pPr algn="ctr">
                <a:lnSpc>
                  <a:spcPts val="2659"/>
                </a:lnSpc>
              </a:pPr>
            </a:p>
          </p:txBody>
        </p:sp>
      </p:grpSp>
      <p:sp>
        <p:nvSpPr>
          <p:cNvPr name="TextBox 15" id="15"/>
          <p:cNvSpPr txBox="true"/>
          <p:nvPr/>
        </p:nvSpPr>
        <p:spPr>
          <a:xfrm rot="0">
            <a:off x="2658704" y="624862"/>
            <a:ext cx="12970592" cy="1028701"/>
          </a:xfrm>
          <a:prstGeom prst="rect">
            <a:avLst/>
          </a:prstGeom>
        </p:spPr>
        <p:txBody>
          <a:bodyPr anchor="t" rtlCol="false" tIns="0" lIns="0" bIns="0" rIns="0">
            <a:spAutoFit/>
          </a:bodyPr>
          <a:lstStyle/>
          <a:p>
            <a:pPr algn="ctr">
              <a:lnSpc>
                <a:spcPts val="4199"/>
              </a:lnSpc>
              <a:spcBef>
                <a:spcPct val="0"/>
              </a:spcBef>
            </a:pPr>
            <a:r>
              <a:rPr lang="en-US" sz="2999">
                <a:solidFill>
                  <a:srgbClr val="000000"/>
                </a:solidFill>
                <a:latin typeface="Be Vietnam"/>
              </a:rPr>
              <a:t>Resolución 321 mediante la cual se establecen las Políticas de Adquisición y Uso de Hardware en la APN (2006).</a:t>
            </a:r>
          </a:p>
        </p:txBody>
      </p:sp>
      <p:sp>
        <p:nvSpPr>
          <p:cNvPr name="TextBox 16" id="16"/>
          <p:cNvSpPr txBox="true"/>
          <p:nvPr/>
        </p:nvSpPr>
        <p:spPr>
          <a:xfrm rot="0">
            <a:off x="734341" y="2767988"/>
            <a:ext cx="5935266" cy="596900"/>
          </a:xfrm>
          <a:prstGeom prst="rect">
            <a:avLst/>
          </a:prstGeom>
        </p:spPr>
        <p:txBody>
          <a:bodyPr anchor="t" rtlCol="false" tIns="0" lIns="0" bIns="0" rIns="0">
            <a:spAutoFit/>
          </a:bodyPr>
          <a:lstStyle/>
          <a:p>
            <a:pPr algn="ctr">
              <a:lnSpc>
                <a:spcPts val="4900"/>
              </a:lnSpc>
            </a:pPr>
            <a:r>
              <a:rPr lang="en-US" sz="3500">
                <a:solidFill>
                  <a:srgbClr val="000000"/>
                </a:solidFill>
                <a:latin typeface="Open Sans Bold"/>
              </a:rPr>
              <a:t>Normativas de adquisición</a:t>
            </a:r>
          </a:p>
        </p:txBody>
      </p:sp>
      <p:sp>
        <p:nvSpPr>
          <p:cNvPr name="TextBox 17" id="17"/>
          <p:cNvSpPr txBox="true"/>
          <p:nvPr/>
        </p:nvSpPr>
        <p:spPr>
          <a:xfrm rot="0">
            <a:off x="11553762" y="2767988"/>
            <a:ext cx="5389959" cy="596900"/>
          </a:xfrm>
          <a:prstGeom prst="rect">
            <a:avLst/>
          </a:prstGeom>
        </p:spPr>
        <p:txBody>
          <a:bodyPr anchor="t" rtlCol="false" tIns="0" lIns="0" bIns="0" rIns="0">
            <a:spAutoFit/>
          </a:bodyPr>
          <a:lstStyle/>
          <a:p>
            <a:pPr algn="ctr">
              <a:lnSpc>
                <a:spcPts val="4900"/>
              </a:lnSpc>
            </a:pPr>
            <a:r>
              <a:rPr lang="en-US" sz="3500">
                <a:solidFill>
                  <a:srgbClr val="000000"/>
                </a:solidFill>
                <a:latin typeface="Open Sans Bold"/>
              </a:rPr>
              <a:t>Estándares de hardware</a:t>
            </a:r>
          </a:p>
        </p:txBody>
      </p:sp>
      <p:sp>
        <p:nvSpPr>
          <p:cNvPr name="TextBox 18" id="18"/>
          <p:cNvSpPr txBox="true"/>
          <p:nvPr/>
        </p:nvSpPr>
        <p:spPr>
          <a:xfrm rot="0">
            <a:off x="681173" y="6510249"/>
            <a:ext cx="6036915" cy="596900"/>
          </a:xfrm>
          <a:prstGeom prst="rect">
            <a:avLst/>
          </a:prstGeom>
        </p:spPr>
        <p:txBody>
          <a:bodyPr anchor="t" rtlCol="false" tIns="0" lIns="0" bIns="0" rIns="0">
            <a:spAutoFit/>
          </a:bodyPr>
          <a:lstStyle/>
          <a:p>
            <a:pPr algn="ctr">
              <a:lnSpc>
                <a:spcPts val="4900"/>
              </a:lnSpc>
            </a:pPr>
            <a:r>
              <a:rPr lang="en-US" sz="3500">
                <a:solidFill>
                  <a:srgbClr val="000000"/>
                </a:solidFill>
                <a:latin typeface="Open Sans Bold"/>
              </a:rPr>
              <a:t>Uso adecuado de hardware</a:t>
            </a:r>
          </a:p>
        </p:txBody>
      </p:sp>
      <p:sp>
        <p:nvSpPr>
          <p:cNvPr name="TextBox 19" id="19"/>
          <p:cNvSpPr txBox="true"/>
          <p:nvPr/>
        </p:nvSpPr>
        <p:spPr>
          <a:xfrm rot="0">
            <a:off x="11735293" y="6200686"/>
            <a:ext cx="5208428" cy="1216025"/>
          </a:xfrm>
          <a:prstGeom prst="rect">
            <a:avLst/>
          </a:prstGeom>
        </p:spPr>
        <p:txBody>
          <a:bodyPr anchor="t" rtlCol="false" tIns="0" lIns="0" bIns="0" rIns="0">
            <a:spAutoFit/>
          </a:bodyPr>
          <a:lstStyle/>
          <a:p>
            <a:pPr algn="ctr">
              <a:lnSpc>
                <a:spcPts val="4900"/>
              </a:lnSpc>
            </a:pPr>
            <a:r>
              <a:rPr lang="en-US" sz="3500">
                <a:solidFill>
                  <a:srgbClr val="000000"/>
                </a:solidFill>
                <a:latin typeface="Open Sans Bold"/>
              </a:rPr>
              <a:t>Aspectos legales y de cumplimiento:</a:t>
            </a:r>
          </a:p>
        </p:txBody>
      </p:sp>
      <p:sp>
        <p:nvSpPr>
          <p:cNvPr name="TextBox 20" id="20"/>
          <p:cNvSpPr txBox="true"/>
          <p:nvPr/>
        </p:nvSpPr>
        <p:spPr>
          <a:xfrm rot="0">
            <a:off x="690880" y="3582818"/>
            <a:ext cx="5935266" cy="1980565"/>
          </a:xfrm>
          <a:prstGeom prst="rect">
            <a:avLst/>
          </a:prstGeom>
        </p:spPr>
        <p:txBody>
          <a:bodyPr anchor="t" rtlCol="false" tIns="0" lIns="0" bIns="0" rIns="0">
            <a:spAutoFit/>
          </a:bodyPr>
          <a:lstStyle/>
          <a:p>
            <a:pPr algn="just">
              <a:lnSpc>
                <a:spcPts val="2659"/>
              </a:lnSpc>
              <a:spcBef>
                <a:spcPct val="0"/>
              </a:spcBef>
            </a:pPr>
            <a:r>
              <a:rPr lang="en-US" sz="1899">
                <a:solidFill>
                  <a:srgbClr val="000000"/>
                </a:solidFill>
                <a:latin typeface="Be Vietnam"/>
              </a:rPr>
              <a:t>Las políticas de adquisición de hardware en la APN generalmente establecen los procedimientos y criterios para la compra de equipos informáticos y tecnológicos. Estos pueden incluir requisitos de licitación, evaluación de proveedores, estándares de calidad y seguridad, entre otros aspectos.</a:t>
            </a:r>
          </a:p>
        </p:txBody>
      </p:sp>
      <p:sp>
        <p:nvSpPr>
          <p:cNvPr name="TextBox 21" id="21"/>
          <p:cNvSpPr txBox="true"/>
          <p:nvPr/>
        </p:nvSpPr>
        <p:spPr>
          <a:xfrm rot="0">
            <a:off x="10756923" y="3749505"/>
            <a:ext cx="6983636" cy="1647190"/>
          </a:xfrm>
          <a:prstGeom prst="rect">
            <a:avLst/>
          </a:prstGeom>
        </p:spPr>
        <p:txBody>
          <a:bodyPr anchor="t" rtlCol="false" tIns="0" lIns="0" bIns="0" rIns="0">
            <a:spAutoFit/>
          </a:bodyPr>
          <a:lstStyle/>
          <a:p>
            <a:pPr algn="just">
              <a:lnSpc>
                <a:spcPts val="2659"/>
              </a:lnSpc>
              <a:spcBef>
                <a:spcPct val="0"/>
              </a:spcBef>
            </a:pPr>
            <a:r>
              <a:rPr lang="en-US" sz="1899">
                <a:solidFill>
                  <a:srgbClr val="000000"/>
                </a:solidFill>
                <a:latin typeface="Be Vietnam"/>
              </a:rPr>
              <a:t>Las políticas suelen definir los estándares mínimos de hardware que deben cumplir los equipos adquiridos para su uso en la APN. Esto puede incluir especificaciones técnicas como capacidad de procesamiento, memoria, almacenamiento y características de seguridad.</a:t>
            </a:r>
          </a:p>
        </p:txBody>
      </p:sp>
      <p:sp>
        <p:nvSpPr>
          <p:cNvPr name="TextBox 22" id="22"/>
          <p:cNvSpPr txBox="true"/>
          <p:nvPr/>
        </p:nvSpPr>
        <p:spPr>
          <a:xfrm rot="0">
            <a:off x="435781" y="7444422"/>
            <a:ext cx="6527699" cy="2313940"/>
          </a:xfrm>
          <a:prstGeom prst="rect">
            <a:avLst/>
          </a:prstGeom>
        </p:spPr>
        <p:txBody>
          <a:bodyPr anchor="t" rtlCol="false" tIns="0" lIns="0" bIns="0" rIns="0">
            <a:spAutoFit/>
          </a:bodyPr>
          <a:lstStyle/>
          <a:p>
            <a:pPr algn="just">
              <a:lnSpc>
                <a:spcPts val="2659"/>
              </a:lnSpc>
              <a:spcBef>
                <a:spcPct val="0"/>
              </a:spcBef>
            </a:pPr>
            <a:r>
              <a:rPr lang="en-US" sz="1899">
                <a:solidFill>
                  <a:srgbClr val="000000"/>
                </a:solidFill>
                <a:latin typeface="Be Vietnam"/>
              </a:rPr>
              <a:t>Las políticas también pueden abordar el uso adecuado de los equipos de hardware dentro de la APN, incluyendo pautas para su mantenimiento, actualización y seguridad. Esto puede implicar la implementación de medidas de protección contra virus, la instalación de software de seguridad y la promoción de buenas prácticas de uso por parte de los empleados.</a:t>
            </a:r>
          </a:p>
        </p:txBody>
      </p:sp>
      <p:sp>
        <p:nvSpPr>
          <p:cNvPr name="TextBox 23" id="23"/>
          <p:cNvSpPr txBox="true"/>
          <p:nvPr/>
        </p:nvSpPr>
        <p:spPr>
          <a:xfrm rot="0">
            <a:off x="10814470" y="7731892"/>
            <a:ext cx="6812660" cy="1313815"/>
          </a:xfrm>
          <a:prstGeom prst="rect">
            <a:avLst/>
          </a:prstGeom>
        </p:spPr>
        <p:txBody>
          <a:bodyPr anchor="t" rtlCol="false" tIns="0" lIns="0" bIns="0" rIns="0">
            <a:spAutoFit/>
          </a:bodyPr>
          <a:lstStyle/>
          <a:p>
            <a:pPr algn="just">
              <a:lnSpc>
                <a:spcPts val="2659"/>
              </a:lnSpc>
              <a:spcBef>
                <a:spcPct val="0"/>
              </a:spcBef>
            </a:pPr>
            <a:r>
              <a:rPr lang="en-US" sz="1899">
                <a:solidFill>
                  <a:srgbClr val="000000"/>
                </a:solidFill>
                <a:latin typeface="Be Vietnam"/>
              </a:rPr>
              <a:t>Es importante que las políticas de adquisición y uso de hardware cumplan con las leyes y regulaciones vigentes, tanto en términos de procedimientos de adquisición como de protección de datos y seguridad de la información.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DAF8unq11ww</dc:identifier>
  <dcterms:modified xsi:type="dcterms:W3CDTF">2011-08-01T06:04:30Z</dcterms:modified>
  <cp:revision>1</cp:revision>
  <dc:title>Subciclo2 Grupo Verde</dc:title>
</cp:coreProperties>
</file>